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385" r:id="rId3"/>
    <p:sldId id="386" r:id="rId5"/>
    <p:sldId id="387" r:id="rId6"/>
    <p:sldId id="388" r:id="rId7"/>
    <p:sldId id="389" r:id="rId8"/>
    <p:sldId id="403" r:id="rId9"/>
    <p:sldId id="390" r:id="rId10"/>
    <p:sldId id="391" r:id="rId11"/>
    <p:sldId id="404" r:id="rId12"/>
    <p:sldId id="405" r:id="rId13"/>
    <p:sldId id="406" r:id="rId14"/>
    <p:sldId id="407" r:id="rId15"/>
    <p:sldId id="408" r:id="rId16"/>
    <p:sldId id="409" r:id="rId17"/>
    <p:sldId id="410" r:id="rId18"/>
    <p:sldId id="411" r:id="rId19"/>
    <p:sldId id="412" r:id="rId20"/>
    <p:sldId id="392" r:id="rId21"/>
    <p:sldId id="393" r:id="rId22"/>
    <p:sldId id="394" r:id="rId23"/>
    <p:sldId id="395" r:id="rId24"/>
    <p:sldId id="396" r:id="rId25"/>
    <p:sldId id="413" r:id="rId26"/>
    <p:sldId id="415" r:id="rId27"/>
    <p:sldId id="397" r:id="rId28"/>
    <p:sldId id="417" r:id="rId29"/>
    <p:sldId id="418" r:id="rId30"/>
    <p:sldId id="416" r:id="rId31"/>
    <p:sldId id="419" r:id="rId32"/>
    <p:sldId id="420" r:id="rId33"/>
    <p:sldId id="421" r:id="rId34"/>
    <p:sldId id="422" r:id="rId35"/>
    <p:sldId id="398" r:id="rId36"/>
    <p:sldId id="399" r:id="rId37"/>
    <p:sldId id="400" r:id="rId38"/>
    <p:sldId id="401" r:id="rId39"/>
    <p:sldId id="402" r:id="rId40"/>
    <p:sldId id="423" r:id="rId41"/>
    <p:sldId id="424" r:id="rId42"/>
    <p:sldId id="425" r:id="rId43"/>
    <p:sldId id="426" r:id="rId44"/>
    <p:sldId id="427" r:id="rId45"/>
    <p:sldId id="428" r:id="rId46"/>
    <p:sldId id="429" r:id="rId47"/>
    <p:sldId id="430" r:id="rId48"/>
    <p:sldId id="431" r:id="rId49"/>
    <p:sldId id="432" r:id="rId50"/>
    <p:sldId id="435" r:id="rId51"/>
    <p:sldId id="433" r:id="rId52"/>
    <p:sldId id="434" r:id="rId53"/>
    <p:sldId id="436" r:id="rId54"/>
    <p:sldId id="437" r:id="rId55"/>
    <p:sldId id="438" r:id="rId56"/>
    <p:sldId id="439" r:id="rId57"/>
    <p:sldId id="440" r:id="rId58"/>
    <p:sldId id="441" r:id="rId59"/>
    <p:sldId id="442" r:id="rId60"/>
    <p:sldId id="443" r:id="rId61"/>
    <p:sldId id="444" r:id="rId62"/>
    <p:sldId id="445" r:id="rId63"/>
    <p:sldId id="446" r:id="rId64"/>
    <p:sldId id="459" r:id="rId65"/>
    <p:sldId id="447" r:id="rId66"/>
    <p:sldId id="456" r:id="rId67"/>
    <p:sldId id="457" r:id="rId68"/>
    <p:sldId id="458" r:id="rId69"/>
    <p:sldId id="448" r:id="rId70"/>
    <p:sldId id="449" r:id="rId71"/>
    <p:sldId id="450" r:id="rId72"/>
    <p:sldId id="451" r:id="rId73"/>
    <p:sldId id="460" r:id="rId74"/>
    <p:sldId id="452" r:id="rId75"/>
    <p:sldId id="453" r:id="rId76"/>
    <p:sldId id="454" r:id="rId77"/>
    <p:sldId id="455" r:id="rId78"/>
    <p:sldId id="468" r:id="rId79"/>
    <p:sldId id="469" r:id="rId80"/>
    <p:sldId id="470" r:id="rId81"/>
    <p:sldId id="471" r:id="rId82"/>
    <p:sldId id="472" r:id="rId83"/>
    <p:sldId id="473" r:id="rId84"/>
    <p:sldId id="474" r:id="rId85"/>
    <p:sldId id="461" r:id="rId86"/>
    <p:sldId id="462" r:id="rId87"/>
    <p:sldId id="463" r:id="rId88"/>
    <p:sldId id="465" r:id="rId89"/>
    <p:sldId id="466" r:id="rId90"/>
    <p:sldId id="475" r:id="rId91"/>
    <p:sldId id="476" r:id="rId92"/>
    <p:sldId id="477" r:id="rId93"/>
    <p:sldId id="478" r:id="rId94"/>
    <p:sldId id="479" r:id="rId95"/>
    <p:sldId id="467" r:id="rId96"/>
    <p:sldId id="480" r:id="rId97"/>
    <p:sldId id="481" r:id="rId98"/>
    <p:sldId id="482" r:id="rId99"/>
    <p:sldId id="483" r:id="rId100"/>
    <p:sldId id="484" r:id="rId101"/>
    <p:sldId id="485" r:id="rId102"/>
    <p:sldId id="486" r:id="rId103"/>
    <p:sldId id="487" r:id="rId104"/>
    <p:sldId id="488" r:id="rId105"/>
    <p:sldId id="489" r:id="rId106"/>
    <p:sldId id="490" r:id="rId107"/>
    <p:sldId id="491" r:id="rId108"/>
    <p:sldId id="492"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858"/>
  </p:normalViewPr>
  <p:slideViewPr>
    <p:cSldViewPr snapToGrid="0" snapToObjects="1">
      <p:cViewPr>
        <p:scale>
          <a:sx n="64" d="100"/>
          <a:sy n="64" d="100"/>
        </p:scale>
        <p:origin x="1192"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60678-B861-9445-B71E-6A13513A659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927C4-A46A-B146-B2D7-E18C9972982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927C4-A46A-B146-B2D7-E18C9972982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1DEE756-77E1-D74B-98C8-FCA8D8943E8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31DEE756-77E1-D74B-98C8-FCA8D8943E8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31DEE756-77E1-D74B-98C8-FCA8D8943E8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8914" y="1073150"/>
            <a:ext cx="10515600" cy="1325563"/>
          </a:xfrm>
        </p:spPr>
        <p:txBody>
          <a:bodyPr/>
          <a:lstStyle/>
          <a:p>
            <a:r>
              <a:rPr lang="en-GB"/>
              <a:t>Click to edit Master title style</a:t>
            </a:r>
            <a:endParaRPr lang="en-US"/>
          </a:p>
        </p:txBody>
      </p:sp>
      <p:sp>
        <p:nvSpPr>
          <p:cNvPr id="3" name="Content Placeholder 2"/>
          <p:cNvSpPr>
            <a:spLocks noGrp="1"/>
          </p:cNvSpPr>
          <p:nvPr>
            <p:ph idx="1"/>
          </p:nvPr>
        </p:nvSpPr>
        <p:spPr>
          <a:xfrm>
            <a:off x="838200" y="2283619"/>
            <a:ext cx="10515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31DEE756-77E1-D74B-98C8-FCA8D8943E8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31DEE756-77E1-D74B-98C8-FCA8D8943E8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31DEE756-77E1-D74B-98C8-FCA8D8943E8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31DEE756-77E1-D74B-98C8-FCA8D8943E8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1DEE756-77E1-D74B-98C8-FCA8D8943E8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DEE756-77E1-D74B-98C8-FCA8D8943E8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31DEE756-77E1-D74B-98C8-FCA8D8943E8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31DEE756-77E1-D74B-98C8-FCA8D8943E8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8FD1E4-3750-E843-AB4E-05B86160406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DEE756-77E1-D74B-98C8-FCA8D8943E8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D1E4-3750-E843-AB4E-05B861604062}" type="slidenum">
              <a:rPr lang="en-US" smtClean="0"/>
            </a:fld>
            <a:endParaRPr lang="en-US"/>
          </a:p>
        </p:txBody>
      </p:sp>
      <p:pic>
        <p:nvPicPr>
          <p:cNvPr id="8" name="Picture 7"/>
          <p:cNvPicPr>
            <a:picLocks noChangeAspect="1"/>
          </p:cNvPicPr>
          <p:nvPr userDrawn="1"/>
        </p:nvPicPr>
        <p:blipFill>
          <a:blip r:embed="rId12"/>
          <a:stretch>
            <a:fillRect/>
          </a:stretch>
        </p:blipFill>
        <p:spPr>
          <a:xfrm>
            <a:off x="15015" y="0"/>
            <a:ext cx="1216197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 Id="rId3" Type="http://schemas.openxmlformats.org/officeDocument/2006/relationships/image" Target="../media/image204.png"/><Relationship Id="rId2" Type="http://schemas.openxmlformats.org/officeDocument/2006/relationships/image" Target="../media/image207.png"/><Relationship Id="rId1" Type="http://schemas.openxmlformats.org/officeDocument/2006/relationships/image" Target="../media/image20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1.png"/><Relationship Id="rId2" Type="http://schemas.openxmlformats.org/officeDocument/2006/relationships/image" Target="../media/image185.png"/><Relationship Id="rId1" Type="http://schemas.openxmlformats.org/officeDocument/2006/relationships/image" Target="../media/image184.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5.png"/><Relationship Id="rId1" Type="http://schemas.openxmlformats.org/officeDocument/2006/relationships/image" Target="../media/image21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56.png"/><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5.png"/><Relationship Id="rId6" Type="http://schemas.openxmlformats.org/officeDocument/2006/relationships/image" Target="../media/image84.png"/><Relationship Id="rId5" Type="http://schemas.openxmlformats.org/officeDocument/2006/relationships/image" Target="../media/image56.png"/><Relationship Id="rId4" Type="http://schemas.openxmlformats.org/officeDocument/2006/relationships/image" Target="../media/image83.png"/><Relationship Id="rId3" Type="http://schemas.openxmlformats.org/officeDocument/2006/relationships/image" Target="../media/image69.png"/><Relationship Id="rId2" Type="http://schemas.openxmlformats.org/officeDocument/2006/relationships/image" Target="../media/image82.png"/><Relationship Id="rId1" Type="http://schemas.openxmlformats.org/officeDocument/2006/relationships/image" Target="../media/image81.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87.png"/><Relationship Id="rId1" Type="http://schemas.openxmlformats.org/officeDocument/2006/relationships/image" Target="../media/image86.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56.png"/><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image" Target="../media/image80.png"/><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0" Type="http://schemas.openxmlformats.org/officeDocument/2006/relationships/slideLayout" Target="../slideLayouts/slideLayout2.xml"/><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81.png"/><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62.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image" Target="../media/image130.png"/><Relationship Id="rId7" Type="http://schemas.openxmlformats.org/officeDocument/2006/relationships/image" Target="../media/image129.pn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81.png"/><Relationship Id="rId2" Type="http://schemas.openxmlformats.org/officeDocument/2006/relationships/image" Target="../media/image80.png"/><Relationship Id="rId10" Type="http://schemas.openxmlformats.org/officeDocument/2006/relationships/slideLayout" Target="../slideLayouts/slideLayout2.xml"/><Relationship Id="rId1" Type="http://schemas.openxmlformats.org/officeDocument/2006/relationships/image" Target="../media/image12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26.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40.png"/><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5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2.png"/><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69.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69.png"/></Relationships>
</file>

<file path=ppt/slides/_rels/slide8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9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4.png"/><Relationship Id="rId1" Type="http://schemas.openxmlformats.org/officeDocument/2006/relationships/image" Target="../media/image193.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83.png"/><Relationship Id="rId1" Type="http://schemas.openxmlformats.org/officeDocument/2006/relationships/image" Target="../media/image182.png"/></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8.png"/></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 Id="rId3" Type="http://schemas.openxmlformats.org/officeDocument/2006/relationships/image" Target="../media/image182.png"/><Relationship Id="rId2" Type="http://schemas.openxmlformats.org/officeDocument/2006/relationships/image" Target="../media/image203.png"/><Relationship Id="rId1"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2755270" y="3600190"/>
            <a:ext cx="3877985" cy="1200329"/>
          </a:xfrm>
          <a:prstGeom prst="rect">
            <a:avLst/>
          </a:prstGeom>
          <a:noFill/>
        </p:spPr>
        <p:txBody>
          <a:bodyPr wrap="none" rtlCol="0">
            <a:spAutoFit/>
          </a:bodyPr>
          <a:lstStyle/>
          <a:p>
            <a:r>
              <a:rPr lang="zh-CN" altLang="en-US" sz="3600" dirty="0">
                <a:latin typeface="DengXian" panose="02010600030101010101" pitchFamily="2" charset="-122"/>
                <a:ea typeface="DengXian" panose="02010600030101010101" pitchFamily="2" charset="-122"/>
              </a:rPr>
              <a:t>第</a:t>
            </a:r>
            <a:r>
              <a:rPr lang="ja-JP" altLang="en-US" sz="3600">
                <a:latin typeface="DengXian" panose="02010600030101010101" pitchFamily="2" charset="-122"/>
                <a:ea typeface="DengXian" panose="02010600030101010101" pitchFamily="2" charset="-122"/>
              </a:rPr>
              <a:t>二十</a:t>
            </a:r>
            <a:r>
              <a:rPr lang="zh-CN" altLang="en-US" sz="3600" dirty="0">
                <a:latin typeface="DengXian" panose="02010600030101010101" pitchFamily="2" charset="-122"/>
                <a:ea typeface="DengXian" panose="02010600030101010101" pitchFamily="2" charset="-122"/>
              </a:rPr>
              <a:t>章</a:t>
            </a:r>
            <a:br>
              <a:rPr lang="en-US" altLang="zh-CN" sz="3600" dirty="0">
                <a:latin typeface="DengXian" panose="02010600030101010101" pitchFamily="2" charset="-122"/>
                <a:ea typeface="DengXian" panose="02010600030101010101" pitchFamily="2" charset="-122"/>
              </a:rPr>
            </a:br>
            <a:r>
              <a:rPr lang="ja-JP" altLang="en-US" sz="3600">
                <a:latin typeface="DengXian" panose="02010600030101010101" pitchFamily="2" charset="-122"/>
                <a:ea typeface="DengXian" panose="02010600030101010101" pitchFamily="2" charset="-122"/>
              </a:rPr>
              <a:t>潜在狄利克雷分配</a:t>
            </a:r>
            <a:endParaRPr lang="en-US" altLang="zh-CN" sz="3600" dirty="0">
              <a:latin typeface="DengXian" panose="02010600030101010101" pitchFamily="2" charset="-122"/>
              <a:ea typeface="DengXian" panose="02010600030101010101" pitchFamily="2"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pic>
        <p:nvPicPr>
          <p:cNvPr id="6" name="Content Placeholder 5"/>
          <p:cNvPicPr>
            <a:picLocks noGrp="1" noChangeAspect="1"/>
          </p:cNvPicPr>
          <p:nvPr>
            <p:ph idx="1"/>
          </p:nvPr>
        </p:nvPicPr>
        <p:blipFill>
          <a:blip r:embed="rId1"/>
          <a:stretch>
            <a:fillRect/>
          </a:stretch>
        </p:blipFill>
        <p:spPr>
          <a:xfrm>
            <a:off x="1670050" y="2266950"/>
            <a:ext cx="8851900" cy="3517900"/>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838200" y="2283619"/>
            <a:ext cx="10515600" cy="4351338"/>
          </a:xfrm>
        </p:spPr>
        <p:txBody>
          <a:bodyPr/>
          <a:lstStyle/>
          <a:p>
            <a:r>
              <a:rPr lang="ja-JP" altLang="en-US">
                <a:latin typeface="DengXian" panose="02010600030101010101" pitchFamily="2" charset="-122"/>
                <a:ea typeface="DengXian" panose="02010600030101010101" pitchFamily="2" charset="-122"/>
              </a:rPr>
              <a:t>简化为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求</a:t>
            </a:r>
            <a:r>
              <a:rPr lang="ja-JP" altLang="en-US">
                <a:latin typeface="DengXian" panose="02010600030101010101" pitchFamily="2" charset="-122"/>
                <a:ea typeface="DengXian" panose="02010600030101010101" pitchFamily="2" charset="-122"/>
              </a:rPr>
              <a:t>偏导数得</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据此</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得到由坐标上升算法估计变分参数的方法</a:t>
            </a:r>
            <a:endParaRPr lang="en-US" dirty="0">
              <a:latin typeface="DengXian" panose="02010600030101010101" pitchFamily="2" charset="-122"/>
              <a:ea typeface="DengXian" panose="02010600030101010101" pitchFamily="2" charset="-122"/>
            </a:endParaRPr>
          </a:p>
        </p:txBody>
      </p:sp>
      <p:grpSp>
        <p:nvGrpSpPr>
          <p:cNvPr id="8" name="Group 7"/>
          <p:cNvGrpSpPr/>
          <p:nvPr/>
        </p:nvGrpSpPr>
        <p:grpSpPr>
          <a:xfrm>
            <a:off x="1295400" y="2806700"/>
            <a:ext cx="9601200" cy="1244600"/>
            <a:chOff x="1295400" y="2806700"/>
            <a:chExt cx="9601200" cy="1244600"/>
          </a:xfrm>
        </p:grpSpPr>
        <p:pic>
          <p:nvPicPr>
            <p:cNvPr id="3" name="Picture 2"/>
            <p:cNvPicPr>
              <a:picLocks noChangeAspect="1"/>
            </p:cNvPicPr>
            <p:nvPr/>
          </p:nvPicPr>
          <p:blipFill>
            <a:blip r:embed="rId1"/>
            <a:stretch>
              <a:fillRect/>
            </a:stretch>
          </p:blipFill>
          <p:spPr>
            <a:xfrm>
              <a:off x="1295400" y="2806700"/>
              <a:ext cx="9601200" cy="1244600"/>
            </a:xfrm>
            <a:prstGeom prst="rect">
              <a:avLst/>
            </a:prstGeom>
          </p:spPr>
        </p:pic>
        <p:pic>
          <p:nvPicPr>
            <p:cNvPr id="4" name="Picture 3"/>
            <p:cNvPicPr>
              <a:picLocks noChangeAspect="1"/>
            </p:cNvPicPr>
            <p:nvPr/>
          </p:nvPicPr>
          <p:blipFill>
            <a:blip r:embed="rId2"/>
            <a:stretch>
              <a:fillRect/>
            </a:stretch>
          </p:blipFill>
          <p:spPr>
            <a:xfrm>
              <a:off x="8206014" y="3711065"/>
              <a:ext cx="1092200" cy="340235"/>
            </a:xfrm>
            <a:prstGeom prst="rect">
              <a:avLst/>
            </a:prstGeom>
          </p:spPr>
        </p:pic>
        <p:pic>
          <p:nvPicPr>
            <p:cNvPr id="6" name="Picture 5"/>
            <p:cNvPicPr>
              <a:picLocks noChangeAspect="1"/>
            </p:cNvPicPr>
            <p:nvPr/>
          </p:nvPicPr>
          <p:blipFill>
            <a:blip r:embed="rId2"/>
            <a:stretch>
              <a:fillRect/>
            </a:stretch>
          </p:blipFill>
          <p:spPr>
            <a:xfrm rot="1198876">
              <a:off x="8704788" y="3474651"/>
              <a:ext cx="197472" cy="340235"/>
            </a:xfrm>
            <a:prstGeom prst="rect">
              <a:avLst/>
            </a:prstGeom>
          </p:spPr>
        </p:pic>
        <p:pic>
          <p:nvPicPr>
            <p:cNvPr id="7" name="Picture 6"/>
            <p:cNvPicPr>
              <a:picLocks noChangeAspect="1"/>
            </p:cNvPicPr>
            <p:nvPr/>
          </p:nvPicPr>
          <p:blipFill>
            <a:blip r:embed="rId2"/>
            <a:stretch>
              <a:fillRect/>
            </a:stretch>
          </p:blipFill>
          <p:spPr>
            <a:xfrm rot="1198876">
              <a:off x="8405239" y="3479910"/>
              <a:ext cx="197472" cy="340235"/>
            </a:xfrm>
            <a:prstGeom prst="rect">
              <a:avLst/>
            </a:prstGeom>
          </p:spPr>
        </p:pic>
      </p:grpSp>
      <p:pic>
        <p:nvPicPr>
          <p:cNvPr id="9" name="Picture 8"/>
          <p:cNvPicPr>
            <a:picLocks noChangeAspect="1"/>
          </p:cNvPicPr>
          <p:nvPr/>
        </p:nvPicPr>
        <p:blipFill>
          <a:blip r:embed="rId3"/>
          <a:stretch>
            <a:fillRect/>
          </a:stretch>
        </p:blipFill>
        <p:spPr>
          <a:xfrm>
            <a:off x="1559705" y="4415631"/>
            <a:ext cx="330200" cy="317500"/>
          </a:xfrm>
          <a:prstGeom prst="rect">
            <a:avLst/>
          </a:prstGeom>
        </p:spPr>
      </p:pic>
      <p:grpSp>
        <p:nvGrpSpPr>
          <p:cNvPr id="12" name="Group 11"/>
          <p:cNvGrpSpPr/>
          <p:nvPr/>
        </p:nvGrpSpPr>
        <p:grpSpPr>
          <a:xfrm>
            <a:off x="3244850" y="4647412"/>
            <a:ext cx="5702300" cy="990600"/>
            <a:chOff x="3244850" y="4847828"/>
            <a:chExt cx="5702300" cy="990600"/>
          </a:xfrm>
        </p:grpSpPr>
        <p:pic>
          <p:nvPicPr>
            <p:cNvPr id="10" name="Picture 9"/>
            <p:cNvPicPr>
              <a:picLocks noChangeAspect="1"/>
            </p:cNvPicPr>
            <p:nvPr/>
          </p:nvPicPr>
          <p:blipFill>
            <a:blip r:embed="rId4"/>
            <a:stretch>
              <a:fillRect/>
            </a:stretch>
          </p:blipFill>
          <p:spPr>
            <a:xfrm>
              <a:off x="3244850" y="4847828"/>
              <a:ext cx="5702300" cy="990600"/>
            </a:xfrm>
            <a:prstGeom prst="rect">
              <a:avLst/>
            </a:prstGeom>
          </p:spPr>
        </p:pic>
        <p:pic>
          <p:nvPicPr>
            <p:cNvPr id="11" name="Picture 10"/>
            <p:cNvPicPr>
              <a:picLocks noChangeAspect="1"/>
            </p:cNvPicPr>
            <p:nvPr/>
          </p:nvPicPr>
          <p:blipFill>
            <a:blip r:embed="rId5"/>
            <a:stretch>
              <a:fillRect/>
            </a:stretch>
          </p:blipFill>
          <p:spPr>
            <a:xfrm>
              <a:off x="7610928" y="4847828"/>
              <a:ext cx="850901" cy="534906"/>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的变分参数估计算法</a:t>
            </a:r>
            <a:endParaRPr lang="en-US" dirty="0">
              <a:latin typeface="DengXian" panose="02010600030101010101" pitchFamily="2" charset="-122"/>
              <a:ea typeface="DengXian" panose="02010600030101010101" pitchFamily="2" charset="-122"/>
            </a:endParaRPr>
          </a:p>
        </p:txBody>
      </p:sp>
      <p:pic>
        <p:nvPicPr>
          <p:cNvPr id="6" name="Picture 5"/>
          <p:cNvPicPr>
            <a:picLocks noChangeAspect="1"/>
          </p:cNvPicPr>
          <p:nvPr/>
        </p:nvPicPr>
        <p:blipFill>
          <a:blip r:embed="rId1"/>
          <a:stretch>
            <a:fillRect/>
          </a:stretch>
        </p:blipFill>
        <p:spPr>
          <a:xfrm>
            <a:off x="1270000" y="2044525"/>
            <a:ext cx="9652000" cy="46228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838200" y="2283619"/>
            <a:ext cx="10515600" cy="4351338"/>
          </a:xfrm>
        </p:spPr>
        <p:txBody>
          <a:bodyPr/>
          <a:lstStyle/>
          <a:p>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模型参数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的估计</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给定一个文本合集</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模型参数估计对所有文本同时进行</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981748" y="2398713"/>
            <a:ext cx="215900" cy="215900"/>
          </a:xfrm>
          <a:prstGeom prst="rect">
            <a:avLst/>
          </a:prstGeom>
        </p:spPr>
      </p:pic>
      <p:pic>
        <p:nvPicPr>
          <p:cNvPr id="6" name="Picture 5"/>
          <p:cNvPicPr>
            <a:picLocks noChangeAspect="1"/>
          </p:cNvPicPr>
          <p:nvPr/>
        </p:nvPicPr>
        <p:blipFill>
          <a:blip r:embed="rId2"/>
          <a:stretch>
            <a:fillRect/>
          </a:stretch>
        </p:blipFill>
        <p:spPr>
          <a:xfrm>
            <a:off x="3717691" y="2347380"/>
            <a:ext cx="266700" cy="292100"/>
          </a:xfrm>
          <a:prstGeom prst="rect">
            <a:avLst/>
          </a:prstGeom>
        </p:spPr>
      </p:pic>
      <p:pic>
        <p:nvPicPr>
          <p:cNvPr id="3" name="Picture 2"/>
          <p:cNvPicPr>
            <a:picLocks noChangeAspect="1"/>
          </p:cNvPicPr>
          <p:nvPr/>
        </p:nvPicPr>
        <p:blipFill>
          <a:blip r:embed="rId3"/>
          <a:stretch>
            <a:fillRect/>
          </a:stretch>
        </p:blipFill>
        <p:spPr>
          <a:xfrm>
            <a:off x="4004269" y="3282315"/>
            <a:ext cx="2933700" cy="5080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4" name="Content Placeholder 3"/>
          <p:cNvPicPr>
            <a:picLocks noGrp="1" noChangeAspect="1"/>
          </p:cNvPicPr>
          <p:nvPr>
            <p:ph idx="1"/>
          </p:nvPr>
        </p:nvPicPr>
        <p:blipFill>
          <a:blip r:embed="rId1"/>
          <a:stretch>
            <a:fillRect/>
          </a:stretch>
        </p:blipFill>
        <p:spPr>
          <a:xfrm>
            <a:off x="2626691" y="2284413"/>
            <a:ext cx="6938618" cy="4351337"/>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4" name="Content Placeholder 3"/>
          <p:cNvPicPr>
            <a:picLocks noGrp="1" noChangeAspect="1"/>
          </p:cNvPicPr>
          <p:nvPr>
            <p:ph idx="1"/>
          </p:nvPr>
        </p:nvPicPr>
        <p:blipFill>
          <a:blip r:embed="rId1"/>
          <a:stretch>
            <a:fillRect/>
          </a:stretch>
        </p:blipFill>
        <p:spPr>
          <a:xfrm>
            <a:off x="2668841" y="2284413"/>
            <a:ext cx="6854318" cy="4351337"/>
          </a:xfr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4" name="Content Placeholder 3"/>
          <p:cNvPicPr>
            <a:picLocks noGrp="1" noChangeAspect="1"/>
          </p:cNvPicPr>
          <p:nvPr>
            <p:ph idx="1"/>
          </p:nvPr>
        </p:nvPicPr>
        <p:blipFill>
          <a:blip r:embed="rId1"/>
          <a:stretch>
            <a:fillRect/>
          </a:stretch>
        </p:blipFill>
        <p:spPr>
          <a:xfrm>
            <a:off x="1306814" y="2577444"/>
            <a:ext cx="9537700" cy="1181100"/>
          </a:xfrm>
        </p:spPr>
      </p:pic>
      <p:pic>
        <p:nvPicPr>
          <p:cNvPr id="7" name="Picture 6"/>
          <p:cNvPicPr>
            <a:picLocks noChangeAspect="1"/>
          </p:cNvPicPr>
          <p:nvPr/>
        </p:nvPicPr>
        <p:blipFill>
          <a:blip r:embed="rId2"/>
          <a:stretch>
            <a:fillRect/>
          </a:stretch>
        </p:blipFill>
        <p:spPr>
          <a:xfrm>
            <a:off x="1484614" y="3688970"/>
            <a:ext cx="9182100" cy="13716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的变分</a:t>
            </a:r>
            <a:r>
              <a:rPr lang="en-US" altLang="zh-CN"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pic>
        <p:nvPicPr>
          <p:cNvPr id="4" name="Content Placeholder 3"/>
          <p:cNvPicPr>
            <a:picLocks noGrp="1" noChangeAspect="1"/>
          </p:cNvPicPr>
          <p:nvPr>
            <p:ph idx="1"/>
          </p:nvPr>
        </p:nvPicPr>
        <p:blipFill>
          <a:blip r:embed="rId1"/>
          <a:stretch>
            <a:fillRect/>
          </a:stretch>
        </p:blipFill>
        <p:spPr>
          <a:xfrm>
            <a:off x="1519174" y="2284413"/>
            <a:ext cx="9153652" cy="4351337"/>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式中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是伽马函数，定义为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具有性质</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当</a:t>
            </a:r>
            <a:r>
              <a:rPr lang="en-US" altLang="ja-JP" dirty="0">
                <a:latin typeface="DengXian" panose="02010600030101010101" pitchFamily="2" charset="-122"/>
                <a:ea typeface="DengXian" panose="02010600030101010101" pitchFamily="2" charset="-122"/>
              </a:rPr>
              <a:t>s</a:t>
            </a:r>
            <a:r>
              <a:rPr lang="ja-JP" altLang="en-US">
                <a:latin typeface="DengXian" panose="02010600030101010101" pitchFamily="2" charset="-122"/>
                <a:ea typeface="DengXian" panose="02010600030101010101" pitchFamily="2" charset="-122"/>
              </a:rPr>
              <a:t>是自然数时，有</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992824" y="2398713"/>
            <a:ext cx="457200" cy="266700"/>
          </a:xfrm>
          <a:prstGeom prst="rect">
            <a:avLst/>
          </a:prstGeom>
        </p:spPr>
      </p:pic>
      <p:pic>
        <p:nvPicPr>
          <p:cNvPr id="5" name="Picture 4"/>
          <p:cNvPicPr>
            <a:picLocks noChangeAspect="1"/>
          </p:cNvPicPr>
          <p:nvPr/>
        </p:nvPicPr>
        <p:blipFill>
          <a:blip r:embed="rId2"/>
          <a:stretch>
            <a:fillRect/>
          </a:stretch>
        </p:blipFill>
        <p:spPr>
          <a:xfrm>
            <a:off x="4356100" y="2884552"/>
            <a:ext cx="3479800" cy="647700"/>
          </a:xfrm>
          <a:prstGeom prst="rect">
            <a:avLst/>
          </a:prstGeom>
        </p:spPr>
      </p:pic>
      <p:pic>
        <p:nvPicPr>
          <p:cNvPr id="6" name="Picture 5"/>
          <p:cNvPicPr>
            <a:picLocks noChangeAspect="1"/>
          </p:cNvPicPr>
          <p:nvPr/>
        </p:nvPicPr>
        <p:blipFill>
          <a:blip r:embed="rId3"/>
          <a:stretch>
            <a:fillRect/>
          </a:stretch>
        </p:blipFill>
        <p:spPr>
          <a:xfrm>
            <a:off x="5118100" y="4018091"/>
            <a:ext cx="1955800" cy="393700"/>
          </a:xfrm>
          <a:prstGeom prst="rect">
            <a:avLst/>
          </a:prstGeom>
        </p:spPr>
      </p:pic>
      <p:pic>
        <p:nvPicPr>
          <p:cNvPr id="7" name="Picture 6"/>
          <p:cNvPicPr>
            <a:picLocks noChangeAspect="1"/>
          </p:cNvPicPr>
          <p:nvPr/>
        </p:nvPicPr>
        <p:blipFill>
          <a:blip r:embed="rId4"/>
          <a:stretch>
            <a:fillRect/>
          </a:stretch>
        </p:blipFill>
        <p:spPr>
          <a:xfrm>
            <a:off x="5397500" y="5000882"/>
            <a:ext cx="1397000" cy="381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由于满足条件</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所以狄利克雷分布</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存在于（</a:t>
            </a:r>
            <a:r>
              <a:rPr lang="en-US" dirty="0">
                <a:latin typeface="DengXian" panose="02010600030101010101" pitchFamily="2" charset="-122"/>
                <a:ea typeface="DengXian" panose="02010600030101010101" pitchFamily="2" charset="-122"/>
              </a:rPr>
              <a:t>k</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维单纯形上</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右图为二维单纯形上的狄利克雷分布</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狄利克雷分布的参数为</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914900" y="2105161"/>
            <a:ext cx="2362200" cy="889000"/>
          </a:xfrm>
          <a:prstGeom prst="rect">
            <a:avLst/>
          </a:prstGeom>
        </p:spPr>
      </p:pic>
      <p:pic>
        <p:nvPicPr>
          <p:cNvPr id="5" name="Picture 4"/>
          <p:cNvPicPr>
            <a:picLocks noChangeAspect="1"/>
          </p:cNvPicPr>
          <p:nvPr/>
        </p:nvPicPr>
        <p:blipFill>
          <a:blip r:embed="rId2"/>
          <a:stretch>
            <a:fillRect/>
          </a:stretch>
        </p:blipFill>
        <p:spPr>
          <a:xfrm>
            <a:off x="4028914" y="3379074"/>
            <a:ext cx="228600" cy="292100"/>
          </a:xfrm>
          <a:prstGeom prst="rect">
            <a:avLst/>
          </a:prstGeom>
        </p:spPr>
      </p:pic>
      <p:pic>
        <p:nvPicPr>
          <p:cNvPr id="6" name="Picture 5"/>
          <p:cNvPicPr>
            <a:picLocks noChangeAspect="1"/>
          </p:cNvPicPr>
          <p:nvPr/>
        </p:nvPicPr>
        <p:blipFill rotWithShape="1">
          <a:blip r:embed="rId3"/>
          <a:srcRect r="1057" b="11539"/>
          <a:stretch>
            <a:fillRect/>
          </a:stretch>
        </p:blipFill>
        <p:spPr>
          <a:xfrm>
            <a:off x="2566208" y="4921895"/>
            <a:ext cx="3154012" cy="292100"/>
          </a:xfrm>
          <a:prstGeom prst="rect">
            <a:avLst/>
          </a:prstGeom>
        </p:spPr>
      </p:pic>
      <p:pic>
        <p:nvPicPr>
          <p:cNvPr id="7" name="Picture 6"/>
          <p:cNvPicPr>
            <a:picLocks noChangeAspect="1"/>
          </p:cNvPicPr>
          <p:nvPr/>
        </p:nvPicPr>
        <p:blipFill rotWithShape="1">
          <a:blip r:embed="rId4"/>
          <a:srcRect r="48964" b="10611"/>
          <a:stretch>
            <a:fillRect/>
          </a:stretch>
        </p:blipFill>
        <p:spPr>
          <a:xfrm>
            <a:off x="1030531" y="5944601"/>
            <a:ext cx="4238893" cy="249755"/>
          </a:xfrm>
          <a:prstGeom prst="rect">
            <a:avLst/>
          </a:prstGeom>
        </p:spPr>
      </p:pic>
      <p:pic>
        <p:nvPicPr>
          <p:cNvPr id="9" name="Picture 8"/>
          <p:cNvPicPr>
            <a:picLocks noChangeAspect="1"/>
          </p:cNvPicPr>
          <p:nvPr/>
        </p:nvPicPr>
        <p:blipFill>
          <a:blip r:embed="rId5"/>
          <a:stretch>
            <a:fillRect/>
          </a:stretch>
        </p:blipFill>
        <p:spPr>
          <a:xfrm>
            <a:off x="7928456" y="3835081"/>
            <a:ext cx="3934630" cy="2799876"/>
          </a:xfrm>
          <a:prstGeom prst="rect">
            <a:avLst/>
          </a:prstGeom>
        </p:spPr>
      </p:pic>
      <p:pic>
        <p:nvPicPr>
          <p:cNvPr id="10" name="Picture 9"/>
          <p:cNvPicPr>
            <a:picLocks noChangeAspect="1"/>
          </p:cNvPicPr>
          <p:nvPr/>
        </p:nvPicPr>
        <p:blipFill rotWithShape="1">
          <a:blip r:embed="rId4"/>
          <a:srcRect l="51222" t="-42309" b="-1"/>
          <a:stretch>
            <a:fillRect/>
          </a:stretch>
        </p:blipFill>
        <p:spPr>
          <a:xfrm>
            <a:off x="1030531" y="6265909"/>
            <a:ext cx="4051409" cy="3976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令</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则狄利克雷分布的密度函数可以写成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是规范化因子，称为多元贝塔函数（或扩展的贝塔函数）</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174641" y="1458913"/>
            <a:ext cx="3098800" cy="1879600"/>
          </a:xfrm>
          <a:prstGeom prst="rect">
            <a:avLst/>
          </a:prstGeom>
        </p:spPr>
      </p:pic>
      <p:pic>
        <p:nvPicPr>
          <p:cNvPr id="5" name="Picture 4"/>
          <p:cNvPicPr>
            <a:picLocks noChangeAspect="1"/>
          </p:cNvPicPr>
          <p:nvPr/>
        </p:nvPicPr>
        <p:blipFill>
          <a:blip r:embed="rId2"/>
          <a:stretch>
            <a:fillRect/>
          </a:stretch>
        </p:blipFill>
        <p:spPr>
          <a:xfrm>
            <a:off x="4711700" y="3790460"/>
            <a:ext cx="2768600" cy="800100"/>
          </a:xfrm>
          <a:prstGeom prst="rect">
            <a:avLst/>
          </a:prstGeom>
        </p:spPr>
      </p:pic>
      <p:pic>
        <p:nvPicPr>
          <p:cNvPr id="6" name="Picture 5"/>
          <p:cNvPicPr>
            <a:picLocks noChangeAspect="1"/>
          </p:cNvPicPr>
          <p:nvPr/>
        </p:nvPicPr>
        <p:blipFill>
          <a:blip r:embed="rId3"/>
          <a:stretch>
            <a:fillRect/>
          </a:stretch>
        </p:blipFill>
        <p:spPr>
          <a:xfrm>
            <a:off x="1100810" y="4815022"/>
            <a:ext cx="660400" cy="482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由密度函数的性质</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得</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即多元贝塔函数的积分表示</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t="11257" b="4354"/>
          <a:stretch>
            <a:fillRect/>
          </a:stretch>
        </p:blipFill>
        <p:spPr>
          <a:xfrm>
            <a:off x="2952750" y="2905242"/>
            <a:ext cx="6286500" cy="1554009"/>
          </a:xfrm>
          <a:prstGeom prst="rect">
            <a:avLst/>
          </a:prstGeom>
        </p:spPr>
      </p:pic>
      <p:pic>
        <p:nvPicPr>
          <p:cNvPr id="5" name="Picture 4"/>
          <p:cNvPicPr>
            <a:picLocks noChangeAspect="1"/>
          </p:cNvPicPr>
          <p:nvPr/>
        </p:nvPicPr>
        <p:blipFill>
          <a:blip r:embed="rId2"/>
          <a:stretch>
            <a:fillRect/>
          </a:stretch>
        </p:blipFill>
        <p:spPr>
          <a:xfrm>
            <a:off x="4427780" y="4965780"/>
            <a:ext cx="2578100" cy="749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二项分布和贝塔分布</a:t>
            </a:r>
            <a:endParaRPr lang="en-GB" altLang="zh-CN"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二项分布是多项分布的特殊情况，贝塔分布是狄利克雷分布的特殊情况</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二项分布是指如下概率分布。</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为离散随机变量，取值为</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，其概率质量函数为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和</a:t>
            </a:r>
            <a:r>
              <a:rPr lang="en-US" altLang="ja-JP" dirty="0">
                <a:latin typeface="DengXian" panose="02010600030101010101" pitchFamily="2" charset="-122"/>
                <a:ea typeface="DengXian" panose="02010600030101010101" pitchFamily="2" charset="-122"/>
              </a:rPr>
              <a:t>p (</a:t>
            </a:r>
            <a:r>
              <a:rPr lang="en-US" altLang="zh-CN" dirty="0">
                <a:latin typeface="DengXian" panose="02010600030101010101" pitchFamily="2" charset="-122"/>
                <a:ea typeface="DengXian" panose="02010600030101010101" pitchFamily="2" charset="-122"/>
              </a:rPr>
              <a:t>0≤p≤1)</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是参数</a:t>
            </a:r>
            <a:endParaRPr lang="en-US" dirty="0">
              <a:latin typeface="DengXian" panose="02010600030101010101" pitchFamily="2" charset="-122"/>
              <a:ea typeface="DengXian" panose="02010600030101010101" pitchFamily="2" charset="-122"/>
            </a:endParaRPr>
          </a:p>
        </p:txBody>
      </p:sp>
      <p:grpSp>
        <p:nvGrpSpPr>
          <p:cNvPr id="6" name="Group 5"/>
          <p:cNvGrpSpPr/>
          <p:nvPr/>
        </p:nvGrpSpPr>
        <p:grpSpPr>
          <a:xfrm>
            <a:off x="3604325" y="5037595"/>
            <a:ext cx="5448300" cy="533400"/>
            <a:chOff x="3604325" y="5037595"/>
            <a:chExt cx="5448300" cy="533400"/>
          </a:xfrm>
        </p:grpSpPr>
        <p:pic>
          <p:nvPicPr>
            <p:cNvPr id="4" name="Picture 3"/>
            <p:cNvPicPr>
              <a:picLocks noChangeAspect="1"/>
            </p:cNvPicPr>
            <p:nvPr/>
          </p:nvPicPr>
          <p:blipFill>
            <a:blip r:embed="rId1"/>
            <a:stretch>
              <a:fillRect/>
            </a:stretch>
          </p:blipFill>
          <p:spPr>
            <a:xfrm>
              <a:off x="3604325" y="5037595"/>
              <a:ext cx="5448300" cy="533400"/>
            </a:xfrm>
            <a:prstGeom prst="rect">
              <a:avLst/>
            </a:prstGeom>
          </p:spPr>
        </p:pic>
        <p:pic>
          <p:nvPicPr>
            <p:cNvPr id="5" name="Picture 4"/>
            <p:cNvPicPr>
              <a:picLocks noChangeAspect="1"/>
            </p:cNvPicPr>
            <p:nvPr/>
          </p:nvPicPr>
          <p:blipFill>
            <a:blip r:embed="rId2"/>
            <a:stretch>
              <a:fillRect/>
            </a:stretch>
          </p:blipFill>
          <p:spPr>
            <a:xfrm>
              <a:off x="5960175" y="5414828"/>
              <a:ext cx="736600" cy="15616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贝塔分布是指如下概率分布，</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为连续随机变量，取值范围为［</a:t>
            </a:r>
            <a:r>
              <a:rPr lang="en-US" altLang="ja-JP" dirty="0">
                <a:latin typeface="DengXian" panose="02010600030101010101" pitchFamily="2" charset="-122"/>
                <a:ea typeface="DengXian" panose="02010600030101010101" pitchFamily="2" charset="-122"/>
              </a:rPr>
              <a:t>[0,1]</a:t>
            </a:r>
            <a:r>
              <a:rPr lang="ja-JP" altLang="en-US">
                <a:latin typeface="DengXian" panose="02010600030101010101" pitchFamily="2" charset="-122"/>
                <a:ea typeface="DengXian" panose="02010600030101010101" pitchFamily="2" charset="-122"/>
              </a:rPr>
              <a:t>，其概率密度函数为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US" altLang="ja-JP" dirty="0">
                <a:latin typeface="DengXian" panose="02010600030101010101" pitchFamily="2" charset="-122"/>
                <a:ea typeface="DengXian" panose="02010600030101010101" pitchFamily="2" charset="-122"/>
              </a:rPr>
              <a:t>s&gt;0</a:t>
            </a:r>
            <a:r>
              <a:rPr lang="ja-JP" altLang="en-US">
                <a:latin typeface="DengXian" panose="02010600030101010101" pitchFamily="2" charset="-122"/>
                <a:ea typeface="DengXian" panose="02010600030101010101" pitchFamily="2" charset="-122"/>
              </a:rPr>
              <a:t>和</a:t>
            </a:r>
            <a:r>
              <a:rPr lang="en-US" altLang="ja-JP" dirty="0">
                <a:latin typeface="DengXian" panose="02010600030101010101" pitchFamily="2" charset="-122"/>
                <a:ea typeface="DengXian" panose="02010600030101010101" pitchFamily="2" charset="-122"/>
              </a:rPr>
              <a:t>t&gt;0</a:t>
            </a:r>
            <a:r>
              <a:rPr lang="ja-JP" altLang="en-US">
                <a:latin typeface="DengXian" panose="02010600030101010101" pitchFamily="2" charset="-122"/>
                <a:ea typeface="DengXian" panose="02010600030101010101" pitchFamily="2" charset="-122"/>
              </a:rPr>
              <a:t>是参数</a:t>
            </a:r>
            <a:r>
              <a:rPr lang="zh-CN" altLang="en-US" dirty="0">
                <a:latin typeface="DengXian" panose="02010600030101010101" pitchFamily="2" charset="-122"/>
                <a:ea typeface="DengXian" panose="02010600030101010101" pitchFamily="2" charset="-122"/>
              </a:rPr>
              <a:t>，</a:t>
            </a:r>
            <a:r>
              <a:rPr lang="en-GB"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是贝塔函数</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定义为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当然</a:t>
            </a:r>
            <a:r>
              <a:rPr lang="en-US" altLang="ja-JP" dirty="0">
                <a:latin typeface="DengXian" panose="02010600030101010101" pitchFamily="2" charset="-122"/>
                <a:ea typeface="DengXian" panose="02010600030101010101" pitchFamily="2" charset="-122"/>
              </a:rPr>
              <a:t>s, t</a:t>
            </a:r>
            <a:r>
              <a:rPr lang="ja-JP" altLang="en-US">
                <a:latin typeface="DengXian" panose="02010600030101010101" pitchFamily="2" charset="-122"/>
                <a:ea typeface="DengXian" panose="02010600030101010101" pitchFamily="2" charset="-122"/>
              </a:rPr>
              <a:t>是自然数时</a:t>
            </a:r>
            <a:r>
              <a:rPr lang="zh-CN" altLang="en-US"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grpSp>
        <p:nvGrpSpPr>
          <p:cNvPr id="10" name="Group 9"/>
          <p:cNvGrpSpPr/>
          <p:nvPr/>
        </p:nvGrpSpPr>
        <p:grpSpPr>
          <a:xfrm>
            <a:off x="3695700" y="3069432"/>
            <a:ext cx="4800600" cy="1079500"/>
            <a:chOff x="3695700" y="3069432"/>
            <a:chExt cx="4800600" cy="1079500"/>
          </a:xfrm>
        </p:grpSpPr>
        <p:pic>
          <p:nvPicPr>
            <p:cNvPr id="4" name="Picture 3"/>
            <p:cNvPicPr>
              <a:picLocks noChangeAspect="1"/>
            </p:cNvPicPr>
            <p:nvPr/>
          </p:nvPicPr>
          <p:blipFill>
            <a:blip r:embed="rId1"/>
            <a:stretch>
              <a:fillRect/>
            </a:stretch>
          </p:blipFill>
          <p:spPr>
            <a:xfrm>
              <a:off x="3695700" y="3069432"/>
              <a:ext cx="4800600" cy="1079500"/>
            </a:xfrm>
            <a:prstGeom prst="rect">
              <a:avLst/>
            </a:prstGeom>
          </p:spPr>
        </p:pic>
        <p:pic>
          <p:nvPicPr>
            <p:cNvPr id="5" name="Picture 4"/>
            <p:cNvPicPr>
              <a:picLocks noChangeAspect="1"/>
            </p:cNvPicPr>
            <p:nvPr/>
          </p:nvPicPr>
          <p:blipFill>
            <a:blip r:embed="rId2"/>
            <a:stretch>
              <a:fillRect/>
            </a:stretch>
          </p:blipFill>
          <p:spPr>
            <a:xfrm>
              <a:off x="3823121" y="3748644"/>
              <a:ext cx="609600" cy="317500"/>
            </a:xfrm>
            <a:prstGeom prst="rect">
              <a:avLst/>
            </a:prstGeom>
          </p:spPr>
        </p:pic>
        <p:pic>
          <p:nvPicPr>
            <p:cNvPr id="6" name="Picture 5"/>
            <p:cNvPicPr>
              <a:picLocks noChangeAspect="1"/>
            </p:cNvPicPr>
            <p:nvPr/>
          </p:nvPicPr>
          <p:blipFill>
            <a:blip r:embed="rId2"/>
            <a:stretch>
              <a:fillRect/>
            </a:stretch>
          </p:blipFill>
          <p:spPr>
            <a:xfrm>
              <a:off x="3921020" y="3198603"/>
              <a:ext cx="609600" cy="317500"/>
            </a:xfrm>
            <a:prstGeom prst="rect">
              <a:avLst/>
            </a:prstGeom>
          </p:spPr>
        </p:pic>
        <p:pic>
          <p:nvPicPr>
            <p:cNvPr id="7" name="Picture 6"/>
            <p:cNvPicPr>
              <a:picLocks noChangeAspect="1"/>
            </p:cNvPicPr>
            <p:nvPr/>
          </p:nvPicPr>
          <p:blipFill>
            <a:blip r:embed="rId2"/>
            <a:stretch>
              <a:fillRect/>
            </a:stretch>
          </p:blipFill>
          <p:spPr>
            <a:xfrm>
              <a:off x="4223174" y="3429000"/>
              <a:ext cx="310092" cy="161506"/>
            </a:xfrm>
            <a:prstGeom prst="rect">
              <a:avLst/>
            </a:prstGeom>
          </p:spPr>
        </p:pic>
        <p:pic>
          <p:nvPicPr>
            <p:cNvPr id="8" name="Picture 7"/>
            <p:cNvPicPr>
              <a:picLocks noChangeAspect="1"/>
            </p:cNvPicPr>
            <p:nvPr/>
          </p:nvPicPr>
          <p:blipFill>
            <a:blip r:embed="rId2"/>
            <a:stretch>
              <a:fillRect/>
            </a:stretch>
          </p:blipFill>
          <p:spPr>
            <a:xfrm>
              <a:off x="4250050" y="3674241"/>
              <a:ext cx="310092" cy="161506"/>
            </a:xfrm>
            <a:prstGeom prst="rect">
              <a:avLst/>
            </a:prstGeom>
          </p:spPr>
        </p:pic>
        <p:pic>
          <p:nvPicPr>
            <p:cNvPr id="9" name="Picture 8"/>
            <p:cNvPicPr>
              <a:picLocks noChangeAspect="1"/>
            </p:cNvPicPr>
            <p:nvPr/>
          </p:nvPicPr>
          <p:blipFill>
            <a:blip r:embed="rId2"/>
            <a:stretch>
              <a:fillRect/>
            </a:stretch>
          </p:blipFill>
          <p:spPr>
            <a:xfrm rot="5400000">
              <a:off x="4101939" y="3604397"/>
              <a:ext cx="310092" cy="72913"/>
            </a:xfrm>
            <a:prstGeom prst="rect">
              <a:avLst/>
            </a:prstGeom>
          </p:spPr>
        </p:pic>
      </p:grpSp>
      <p:pic>
        <p:nvPicPr>
          <p:cNvPr id="11" name="Picture 10"/>
          <p:cNvPicPr>
            <a:picLocks noChangeAspect="1"/>
          </p:cNvPicPr>
          <p:nvPr/>
        </p:nvPicPr>
        <p:blipFill>
          <a:blip r:embed="rId3"/>
          <a:stretch>
            <a:fillRect/>
          </a:stretch>
        </p:blipFill>
        <p:spPr>
          <a:xfrm>
            <a:off x="4621514" y="4160838"/>
            <a:ext cx="1930400" cy="596900"/>
          </a:xfrm>
          <a:prstGeom prst="rect">
            <a:avLst/>
          </a:prstGeom>
        </p:spPr>
      </p:pic>
      <p:pic>
        <p:nvPicPr>
          <p:cNvPr id="12" name="Picture 11"/>
          <p:cNvPicPr>
            <a:picLocks noChangeAspect="1"/>
          </p:cNvPicPr>
          <p:nvPr/>
        </p:nvPicPr>
        <p:blipFill>
          <a:blip r:embed="rId4"/>
          <a:stretch>
            <a:fillRect/>
          </a:stretch>
        </p:blipFill>
        <p:spPr>
          <a:xfrm>
            <a:off x="3897614" y="4719241"/>
            <a:ext cx="3378200" cy="736600"/>
          </a:xfrm>
          <a:prstGeom prst="rect">
            <a:avLst/>
          </a:prstGeom>
        </p:spPr>
      </p:pic>
      <p:pic>
        <p:nvPicPr>
          <p:cNvPr id="13" name="Picture 12"/>
          <p:cNvPicPr>
            <a:picLocks noChangeAspect="1"/>
          </p:cNvPicPr>
          <p:nvPr/>
        </p:nvPicPr>
        <p:blipFill>
          <a:blip r:embed="rId5"/>
          <a:stretch>
            <a:fillRect/>
          </a:stretch>
        </p:blipFill>
        <p:spPr>
          <a:xfrm>
            <a:off x="4220528" y="5664281"/>
            <a:ext cx="2857500" cy="66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当</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为</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时，二项分布变成伯努利分布（</a:t>
            </a:r>
            <a:r>
              <a:rPr lang="en-US" dirty="0">
                <a:latin typeface="DengXian" panose="02010600030101010101" pitchFamily="2" charset="-122"/>
                <a:ea typeface="DengXian" panose="02010600030101010101" pitchFamily="2" charset="-122"/>
              </a:rPr>
              <a:t>Bernoulli distribution）</a:t>
            </a:r>
            <a:r>
              <a:rPr lang="ja-JP" altLang="en-US">
                <a:latin typeface="DengXian" panose="02010600030101010101" pitchFamily="2" charset="-122"/>
                <a:ea typeface="DengXian" panose="02010600030101010101" pitchFamily="2" charset="-122"/>
              </a:rPr>
              <a:t>或</a:t>
            </a:r>
            <a:r>
              <a:rPr lang="en-US" altLang="ja-JP" dirty="0">
                <a:latin typeface="DengXian" panose="02010600030101010101" pitchFamily="2" charset="-122"/>
                <a:ea typeface="DengXian" panose="02010600030101010101" pitchFamily="2" charset="-122"/>
              </a:rPr>
              <a:t>0-1</a:t>
            </a:r>
            <a:r>
              <a:rPr lang="ja-JP" altLang="en-US">
                <a:latin typeface="DengXian" panose="02010600030101010101" pitchFamily="2" charset="-122"/>
                <a:ea typeface="DengXian" panose="02010600030101010101" pitchFamily="2" charset="-122"/>
              </a:rPr>
              <a:t>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伯努利分布表示试验可能出现的</a:t>
            </a:r>
            <a:r>
              <a:rPr lang="en-US" altLang="ja-JP"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种结果的概率</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下图给出几种概率分布的关系。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648833" y="4649206"/>
            <a:ext cx="8894334" cy="20912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共扼先验</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狄利克雷分布有一些重要性质：</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狄利克雷分布属于指数分布族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狄利克雷 分布是多项分布的共扼先验（</a:t>
            </a:r>
            <a:r>
              <a:rPr lang="en-US" dirty="0">
                <a:latin typeface="DengXian" panose="02010600030101010101" pitchFamily="2" charset="-122"/>
                <a:ea typeface="DengXian" panose="02010600030101010101" pitchFamily="2" charset="-122"/>
              </a:rPr>
              <a:t>conjugate prior</a:t>
            </a:r>
            <a:r>
              <a:rPr lang="zh-CN" altLang="en-US"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共扼先验</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lnSpcReduction="10000"/>
          </a:bodyPr>
          <a:lstStyle/>
          <a:p>
            <a:r>
              <a:rPr lang="ja-JP" altLang="en-US" sz="2600">
                <a:latin typeface="DengXian" panose="02010600030101010101" pitchFamily="2" charset="-122"/>
                <a:ea typeface="DengXian" panose="02010600030101010101" pitchFamily="2" charset="-122"/>
              </a:rPr>
              <a:t>贝叶斯学习中常使用共扼分布</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如果后验分布与先验分布属于同类，则先验分布与后验分布称为共扼分布（</a:t>
            </a:r>
            <a:r>
              <a:rPr lang="en-US" sz="2600" dirty="0">
                <a:latin typeface="DengXian" panose="02010600030101010101" pitchFamily="2" charset="-122"/>
                <a:ea typeface="DengXian" panose="02010600030101010101" pitchFamily="2" charset="-122"/>
              </a:rPr>
              <a:t>conjugate distributions)，</a:t>
            </a:r>
            <a:r>
              <a:rPr lang="ja-JP" altLang="en-US" sz="2600">
                <a:latin typeface="DengXian" panose="02010600030101010101" pitchFamily="2" charset="-122"/>
                <a:ea typeface="DengXian" panose="02010600030101010101" pitchFamily="2" charset="-122"/>
              </a:rPr>
              <a:t>先验分布称为共扼先验（</a:t>
            </a:r>
            <a:r>
              <a:rPr lang="en-US" sz="2600" dirty="0">
                <a:latin typeface="DengXian" panose="02010600030101010101" pitchFamily="2" charset="-122"/>
                <a:ea typeface="DengXian" panose="02010600030101010101" pitchFamily="2" charset="-122"/>
              </a:rPr>
              <a:t>conjugate prior)</a:t>
            </a:r>
            <a:endParaRPr lang="en-US"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如果多项分布的先验分布是狄利克雷分布，则其后验分布也为狄利克雷分布，两者构成共扼分布</a:t>
            </a:r>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作为先验分布的狄利克雷分布的参数又称为超参数</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a:latin typeface="DengXian" panose="02010600030101010101" pitchFamily="2" charset="-122"/>
                <a:ea typeface="DengXian" panose="02010600030101010101" pitchFamily="2" charset="-122"/>
              </a:rPr>
              <a:t>使用共扼分布的好处是便于从先验分布计算后验分布</a:t>
            </a:r>
            <a:endParaRPr lang="en-US" sz="2600" dirty="0">
              <a:latin typeface="DengXian" panose="02010600030101010101" pitchFamily="2" charset="-122"/>
              <a:ea typeface="DengXia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潜在狄利克雷分配</a:t>
            </a:r>
            <a:endParaRPr lang="en-US" dirty="0"/>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潜在狄利克雷分配</a:t>
            </a:r>
            <a:r>
              <a:rPr lang="en-US" altLang="ja-JP"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latent Dirichlet allocation, LDA)，</a:t>
            </a:r>
            <a:r>
              <a:rPr lang="ja-JP" altLang="en-US">
                <a:latin typeface="DengXian" panose="02010600030101010101" pitchFamily="2" charset="-122"/>
                <a:ea typeface="DengXian" panose="02010600030101010101" pitchFamily="2" charset="-122"/>
              </a:rPr>
              <a:t>作为基于贝叶斯学习的话题模型，是潜在语义分析、概率潜在语义分析的扩展，</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LDA </a:t>
            </a:r>
            <a:r>
              <a:rPr lang="ja-JP" altLang="en-US">
                <a:latin typeface="DengXian" panose="02010600030101010101" pitchFamily="2" charset="-122"/>
                <a:ea typeface="DengXian" panose="02010600030101010101" pitchFamily="2" charset="-122"/>
              </a:rPr>
              <a:t>在文本数据挖掘、图像处理、生物信息处理等领域被广泛使用</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共扼先验</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设</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是由</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个元素组成的集合。随机变量</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服从</a:t>
            </a:r>
            <a:r>
              <a:rPr lang="en-US" altLang="zh-CN" dirty="0">
                <a:latin typeface="DengXian" panose="02010600030101010101" pitchFamily="2" charset="-122"/>
                <a:ea typeface="DengXian" panose="02010600030101010101" pitchFamily="2" charset="-122"/>
              </a:rPr>
              <a:t>W</a:t>
            </a:r>
            <a:r>
              <a:rPr lang="ja-JP" altLang="en-US">
                <a:latin typeface="DengXian" panose="02010600030101010101" pitchFamily="2" charset="-122"/>
                <a:ea typeface="DengXian" panose="02010600030101010101" pitchFamily="2" charset="-122"/>
              </a:rPr>
              <a:t>上的多项分布，</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其中</a:t>
            </a:r>
            <a:r>
              <a:rPr 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是参数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参数</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为从</a:t>
            </a:r>
            <a:r>
              <a:rPr lang="en-US" altLang="zh-CN" dirty="0">
                <a:latin typeface="DengXian" panose="02010600030101010101" pitchFamily="2" charset="-122"/>
                <a:ea typeface="DengXian" panose="02010600030101010101" pitchFamily="2" charset="-122"/>
              </a:rPr>
              <a:t>W</a:t>
            </a:r>
            <a:r>
              <a:rPr lang="ja-JP" altLang="en-US">
                <a:latin typeface="DengXian" panose="02010600030101010101" pitchFamily="2" charset="-122"/>
                <a:ea typeface="DengXian" panose="02010600030101010101" pitchFamily="2" charset="-122"/>
              </a:rPr>
              <a:t>中重复独立抽取样本的次数，</a:t>
            </a:r>
            <a:r>
              <a:rPr lang="en-US" altLang="ja-JP" dirty="0" err="1">
                <a:latin typeface="DengXian" panose="02010600030101010101" pitchFamily="2" charset="-122"/>
                <a:ea typeface="DengXian" panose="02010600030101010101" pitchFamily="2" charset="-122"/>
              </a:rPr>
              <a:t>n</a:t>
            </a:r>
            <a:r>
              <a:rPr lang="en-US" altLang="ja-JP" baseline="-25000"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为样本中</a:t>
            </a:r>
            <a:r>
              <a:rPr lang="en-US" altLang="ja-JP" dirty="0" err="1">
                <a:latin typeface="DengXian" panose="02010600030101010101" pitchFamily="2" charset="-122"/>
                <a:ea typeface="DengXian" panose="02010600030101010101" pitchFamily="2" charset="-122"/>
              </a:rPr>
              <a:t>w</a:t>
            </a:r>
            <a:r>
              <a:rPr lang="en-US" altLang="ja-JP" baseline="-25000"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出现的次 数</a:t>
            </a:r>
            <a:r>
              <a:rPr lang="zh-CN" altLang="en-US" dirty="0">
                <a:latin typeface="DengXian" panose="02010600030101010101" pitchFamily="2" charset="-122"/>
                <a:ea typeface="DengXian" panose="02010600030101010101" pitchFamily="2" charset="-122"/>
              </a:rPr>
              <a:t>（</a:t>
            </a:r>
            <a:r>
              <a:rPr lang="en-US" altLang="zh-CN"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1,2,…,k</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a:t>
            </a:r>
            <a:r>
              <a:rPr lang="zh-CN" altLang="en-US"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w</a:t>
            </a:r>
            <a:r>
              <a:rPr lang="en-US" altLang="ja-JP"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出现的概率</a:t>
            </a:r>
            <a:r>
              <a:rPr lang="zh-CN" altLang="en-US" dirty="0">
                <a:latin typeface="DengXian" panose="02010600030101010101" pitchFamily="2" charset="-122"/>
                <a:ea typeface="DengXian" panose="02010600030101010101" pitchFamily="2" charset="-122"/>
              </a:rPr>
              <a:t>（</a:t>
            </a:r>
            <a:r>
              <a:rPr lang="en-US" altLang="zh-CN"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1,2,…,k</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545409" y="2355465"/>
            <a:ext cx="2413000" cy="342900"/>
          </a:xfrm>
          <a:prstGeom prst="rect">
            <a:avLst/>
          </a:prstGeom>
        </p:spPr>
      </p:pic>
      <p:pic>
        <p:nvPicPr>
          <p:cNvPr id="5" name="Picture 4"/>
          <p:cNvPicPr>
            <a:picLocks noChangeAspect="1"/>
          </p:cNvPicPr>
          <p:nvPr/>
        </p:nvPicPr>
        <p:blipFill>
          <a:blip r:embed="rId2"/>
          <a:stretch>
            <a:fillRect/>
          </a:stretch>
        </p:blipFill>
        <p:spPr>
          <a:xfrm>
            <a:off x="3226707" y="2770211"/>
            <a:ext cx="1689100" cy="330200"/>
          </a:xfrm>
          <a:prstGeom prst="rect">
            <a:avLst/>
          </a:prstGeom>
        </p:spPr>
      </p:pic>
      <p:pic>
        <p:nvPicPr>
          <p:cNvPr id="6" name="Picture 5"/>
          <p:cNvPicPr>
            <a:picLocks noChangeAspect="1"/>
          </p:cNvPicPr>
          <p:nvPr/>
        </p:nvPicPr>
        <p:blipFill>
          <a:blip r:embed="rId3"/>
          <a:stretch>
            <a:fillRect/>
          </a:stretch>
        </p:blipFill>
        <p:spPr>
          <a:xfrm>
            <a:off x="6069874" y="2770211"/>
            <a:ext cx="2108200" cy="279400"/>
          </a:xfrm>
          <a:prstGeom prst="rect">
            <a:avLst/>
          </a:prstGeom>
        </p:spPr>
      </p:pic>
      <p:pic>
        <p:nvPicPr>
          <p:cNvPr id="7" name="Picture 6"/>
          <p:cNvPicPr>
            <a:picLocks noChangeAspect="1"/>
          </p:cNvPicPr>
          <p:nvPr/>
        </p:nvPicPr>
        <p:blipFill>
          <a:blip r:embed="rId4"/>
          <a:stretch>
            <a:fillRect/>
          </a:stretch>
        </p:blipFill>
        <p:spPr>
          <a:xfrm>
            <a:off x="8749937" y="2770211"/>
            <a:ext cx="2032000" cy="342900"/>
          </a:xfrm>
          <a:prstGeom prst="rect">
            <a:avLst/>
          </a:prstGeom>
        </p:spPr>
      </p:pic>
      <p:pic>
        <p:nvPicPr>
          <p:cNvPr id="8" name="Picture 7"/>
          <p:cNvPicPr>
            <a:picLocks noChangeAspect="1"/>
          </p:cNvPicPr>
          <p:nvPr/>
        </p:nvPicPr>
        <p:blipFill>
          <a:blip r:embed="rId5"/>
          <a:stretch>
            <a:fillRect/>
          </a:stretch>
        </p:blipFill>
        <p:spPr>
          <a:xfrm>
            <a:off x="1933303" y="4533311"/>
            <a:ext cx="304800" cy="266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914" y="1073150"/>
            <a:ext cx="10515600" cy="1325563"/>
          </a:xfrm>
        </p:spPr>
        <p:txBody>
          <a:bodyPr/>
          <a:lstStyle/>
          <a:p>
            <a:r>
              <a:rPr lang="ja-JP" altLang="en-US">
                <a:latin typeface="DengXian" panose="02010600030101010101" pitchFamily="2" charset="-122"/>
                <a:ea typeface="DengXian" panose="02010600030101010101" pitchFamily="2" charset="-122"/>
              </a:rPr>
              <a:t>共扼先验</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将样本数据表示为</a:t>
            </a:r>
            <a:r>
              <a:rPr lang="en-US"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目标是计算在样本数据</a:t>
            </a:r>
            <a:r>
              <a:rPr lang="en-US"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给定条件下参数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的后验概率 </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对于给定的样本数据</a:t>
            </a:r>
            <a:r>
              <a:rPr lang="en-US"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似然函数是</a:t>
            </a:r>
            <a:endParaRPr lang="en-GB" altLang="ja-JP" dirty="0">
              <a:latin typeface="DengXian" panose="02010600030101010101" pitchFamily="2" charset="-122"/>
              <a:ea typeface="DengXian" panose="02010600030101010101" pitchFamily="2" charset="-122"/>
            </a:endParaRPr>
          </a:p>
          <a:p>
            <a:pPr marL="0" indent="0">
              <a:buNone/>
            </a:pPr>
            <a:endParaRPr lang="en-GB" dirty="0">
              <a:latin typeface="DengXian" panose="02010600030101010101" pitchFamily="2" charset="-122"/>
              <a:ea typeface="DengXian" panose="02010600030101010101" pitchFamily="2" charset="-122"/>
            </a:endParaRPr>
          </a:p>
          <a:p>
            <a:pPr marL="0" indent="0">
              <a:buNone/>
            </a:pPr>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假设随机变量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服从狄利克雷分布</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其中</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为参数。则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的先验分布为</a:t>
            </a: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0897409" y="2359524"/>
            <a:ext cx="254000" cy="292100"/>
          </a:xfrm>
          <a:prstGeom prst="rect">
            <a:avLst/>
          </a:prstGeom>
        </p:spPr>
      </p:pic>
      <p:pic>
        <p:nvPicPr>
          <p:cNvPr id="5" name="Picture 4"/>
          <p:cNvPicPr>
            <a:picLocks noChangeAspect="1"/>
          </p:cNvPicPr>
          <p:nvPr/>
        </p:nvPicPr>
        <p:blipFill rotWithShape="1">
          <a:blip r:embed="rId2"/>
          <a:srcRect r="7445" b="-2547"/>
          <a:stretch>
            <a:fillRect/>
          </a:stretch>
        </p:blipFill>
        <p:spPr>
          <a:xfrm>
            <a:off x="2972953" y="2707044"/>
            <a:ext cx="728778" cy="351632"/>
          </a:xfrm>
          <a:prstGeom prst="rect">
            <a:avLst/>
          </a:prstGeom>
        </p:spPr>
      </p:pic>
      <p:pic>
        <p:nvPicPr>
          <p:cNvPr id="6" name="Picture 5"/>
          <p:cNvPicPr>
            <a:picLocks noChangeAspect="1"/>
          </p:cNvPicPr>
          <p:nvPr/>
        </p:nvPicPr>
        <p:blipFill rotWithShape="1">
          <a:blip r:embed="rId3"/>
          <a:srcRect t="6879" b="7560"/>
          <a:stretch>
            <a:fillRect/>
          </a:stretch>
        </p:blipFill>
        <p:spPr>
          <a:xfrm>
            <a:off x="4279900" y="3548352"/>
            <a:ext cx="3632200" cy="749774"/>
          </a:xfrm>
          <a:prstGeom prst="rect">
            <a:avLst/>
          </a:prstGeom>
        </p:spPr>
      </p:pic>
      <p:pic>
        <p:nvPicPr>
          <p:cNvPr id="7" name="Picture 6"/>
          <p:cNvPicPr>
            <a:picLocks noChangeAspect="1"/>
          </p:cNvPicPr>
          <p:nvPr/>
        </p:nvPicPr>
        <p:blipFill>
          <a:blip r:embed="rId1"/>
          <a:stretch>
            <a:fillRect/>
          </a:stretch>
        </p:blipFill>
        <p:spPr>
          <a:xfrm>
            <a:off x="3351602" y="4811779"/>
            <a:ext cx="254000" cy="292100"/>
          </a:xfrm>
          <a:prstGeom prst="rect">
            <a:avLst/>
          </a:prstGeom>
        </p:spPr>
      </p:pic>
      <p:pic>
        <p:nvPicPr>
          <p:cNvPr id="8" name="Picture 7"/>
          <p:cNvPicPr>
            <a:picLocks noChangeAspect="1"/>
          </p:cNvPicPr>
          <p:nvPr/>
        </p:nvPicPr>
        <p:blipFill>
          <a:blip r:embed="rId4"/>
          <a:stretch>
            <a:fillRect/>
          </a:stretch>
        </p:blipFill>
        <p:spPr>
          <a:xfrm>
            <a:off x="6535861" y="4755207"/>
            <a:ext cx="647700" cy="355600"/>
          </a:xfrm>
          <a:prstGeom prst="rect">
            <a:avLst/>
          </a:prstGeom>
        </p:spPr>
      </p:pic>
      <p:pic>
        <p:nvPicPr>
          <p:cNvPr id="9" name="Picture 8"/>
          <p:cNvPicPr>
            <a:picLocks noChangeAspect="1"/>
          </p:cNvPicPr>
          <p:nvPr/>
        </p:nvPicPr>
        <p:blipFill>
          <a:blip r:embed="rId5"/>
          <a:stretch>
            <a:fillRect/>
          </a:stretch>
        </p:blipFill>
        <p:spPr>
          <a:xfrm>
            <a:off x="8530916" y="4767907"/>
            <a:ext cx="2095500" cy="330200"/>
          </a:xfrm>
          <a:prstGeom prst="rect">
            <a:avLst/>
          </a:prstGeom>
        </p:spPr>
      </p:pic>
      <p:pic>
        <p:nvPicPr>
          <p:cNvPr id="10" name="Picture 9"/>
          <p:cNvPicPr>
            <a:picLocks noChangeAspect="1"/>
          </p:cNvPicPr>
          <p:nvPr/>
        </p:nvPicPr>
        <p:blipFill>
          <a:blip r:embed="rId1"/>
          <a:stretch>
            <a:fillRect/>
          </a:stretch>
        </p:blipFill>
        <p:spPr>
          <a:xfrm>
            <a:off x="2680810" y="5185851"/>
            <a:ext cx="254000" cy="292100"/>
          </a:xfrm>
          <a:prstGeom prst="rect">
            <a:avLst/>
          </a:prstGeom>
        </p:spPr>
      </p:pic>
      <p:pic>
        <p:nvPicPr>
          <p:cNvPr id="11" name="Picture 10"/>
          <p:cNvPicPr>
            <a:picLocks noChangeAspect="1"/>
          </p:cNvPicPr>
          <p:nvPr/>
        </p:nvPicPr>
        <p:blipFill rotWithShape="1">
          <a:blip r:embed="rId6"/>
          <a:srcRect l="1625" t="3250" r="2840" b="7500"/>
          <a:stretch>
            <a:fillRect/>
          </a:stretch>
        </p:blipFill>
        <p:spPr>
          <a:xfrm>
            <a:off x="5060885" y="5248668"/>
            <a:ext cx="6940062" cy="14621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共扼先验</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根据贝叶斯规则，在给定样本数据</a:t>
            </a:r>
            <a:r>
              <a:rPr lang="en-US"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和参数</a:t>
            </a:r>
            <a:r>
              <a:rPr lang="el-GR" altLang="ja-JP" dirty="0">
                <a:latin typeface="DengXian" panose="02010600030101010101" pitchFamily="2" charset="-122"/>
                <a:ea typeface="DengXian" panose="02010600030101010101" pitchFamily="2" charset="-122"/>
              </a:rPr>
              <a:t>α</a:t>
            </a:r>
            <a:r>
              <a:rPr lang="ja-JP" altLang="en-US">
                <a:latin typeface="DengXian" panose="02010600030101010101" pitchFamily="2" charset="-122"/>
                <a:ea typeface="DengXian" panose="02010600030101010101" pitchFamily="2" charset="-122"/>
              </a:rPr>
              <a:t>条件下，</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的后验概率分布是 </a:t>
            </a:r>
            <a:endParaRPr lang="en-US"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9354326" y="2366629"/>
            <a:ext cx="254000" cy="292100"/>
          </a:xfrm>
          <a:prstGeom prst="rect">
            <a:avLst/>
          </a:prstGeom>
        </p:spPr>
      </p:pic>
      <p:grpSp>
        <p:nvGrpSpPr>
          <p:cNvPr id="8" name="Group 7"/>
          <p:cNvGrpSpPr/>
          <p:nvPr/>
        </p:nvGrpSpPr>
        <p:grpSpPr>
          <a:xfrm>
            <a:off x="4152900" y="2812257"/>
            <a:ext cx="3886200" cy="3822700"/>
            <a:chOff x="4152900" y="2812257"/>
            <a:chExt cx="3886200" cy="3822700"/>
          </a:xfrm>
        </p:grpSpPr>
        <p:pic>
          <p:nvPicPr>
            <p:cNvPr id="6" name="Picture 5"/>
            <p:cNvPicPr>
              <a:picLocks noChangeAspect="1"/>
            </p:cNvPicPr>
            <p:nvPr/>
          </p:nvPicPr>
          <p:blipFill>
            <a:blip r:embed="rId2"/>
            <a:stretch>
              <a:fillRect/>
            </a:stretch>
          </p:blipFill>
          <p:spPr>
            <a:xfrm>
              <a:off x="4152900" y="2812257"/>
              <a:ext cx="3886200" cy="3822700"/>
            </a:xfrm>
            <a:prstGeom prst="rect">
              <a:avLst/>
            </a:prstGeom>
          </p:spPr>
        </p:pic>
        <p:pic>
          <p:nvPicPr>
            <p:cNvPr id="7" name="Picture 6"/>
            <p:cNvPicPr>
              <a:picLocks noChangeAspect="1"/>
            </p:cNvPicPr>
            <p:nvPr/>
          </p:nvPicPr>
          <p:blipFill>
            <a:blip r:embed="rId3"/>
            <a:stretch>
              <a:fillRect/>
            </a:stretch>
          </p:blipFill>
          <p:spPr>
            <a:xfrm>
              <a:off x="7340600" y="6025357"/>
              <a:ext cx="698500" cy="60960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共扼先验</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可以看出先验分布和后验分布都是狄利克雷分布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两者有不同的参数，所以狄利克雷分布是多项分布的共扼先验</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狄利克雷后验分布的参数等于狄利克雷先验分布参数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加上多项分布的观测</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好像试验之前就已经观察到计数</a:t>
            </a:r>
            <a:r>
              <a:rPr lang="en-US" altLang="ja-JP"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因此也把</a:t>
            </a:r>
            <a:r>
              <a:rPr lang="el-GR" altLang="ja-JP" dirty="0">
                <a:latin typeface="DengXian" panose="02010600030101010101" pitchFamily="2" charset="-122"/>
                <a:ea typeface="DengXian" panose="02010600030101010101" pitchFamily="2" charset="-122"/>
              </a:rPr>
              <a:t>α</a:t>
            </a:r>
            <a:r>
              <a:rPr lang="ja-JP" altLang="en-US">
                <a:latin typeface="DengXian" panose="02010600030101010101" pitchFamily="2" charset="-122"/>
                <a:ea typeface="DengXian" panose="02010600030101010101" pitchFamily="2" charset="-122"/>
              </a:rPr>
              <a:t>叫做先验伪计数（</a:t>
            </a:r>
            <a:r>
              <a:rPr lang="en-US" dirty="0">
                <a:latin typeface="DengXian" panose="02010600030101010101" pitchFamily="2" charset="-122"/>
                <a:ea typeface="DengXian" panose="02010600030101010101" pitchFamily="2" charset="-122"/>
              </a:rPr>
              <a:t>prior pseudo-counts)。 </a:t>
            </a:r>
            <a:endParaRPr lang="en-US" dirty="0">
              <a:latin typeface="DengXian" panose="02010600030101010101" pitchFamily="2" charset="-122"/>
              <a:ea typeface="DengXian" panose="02010600030101010101" pitchFamily="2" charset="-122"/>
            </a:endParaRPr>
          </a:p>
        </p:txBody>
      </p:sp>
      <p:grpSp>
        <p:nvGrpSpPr>
          <p:cNvPr id="9" name="Group 8"/>
          <p:cNvGrpSpPr/>
          <p:nvPr/>
        </p:nvGrpSpPr>
        <p:grpSpPr>
          <a:xfrm>
            <a:off x="9422063" y="4424593"/>
            <a:ext cx="2235200" cy="312459"/>
            <a:chOff x="9422063" y="4424593"/>
            <a:chExt cx="2235200" cy="312459"/>
          </a:xfrm>
        </p:grpSpPr>
        <p:pic>
          <p:nvPicPr>
            <p:cNvPr id="4" name="Picture 3"/>
            <p:cNvPicPr>
              <a:picLocks noChangeAspect="1"/>
            </p:cNvPicPr>
            <p:nvPr/>
          </p:nvPicPr>
          <p:blipFill>
            <a:blip r:embed="rId1"/>
            <a:stretch>
              <a:fillRect/>
            </a:stretch>
          </p:blipFill>
          <p:spPr>
            <a:xfrm>
              <a:off x="9422063" y="4424593"/>
              <a:ext cx="2235200" cy="304800"/>
            </a:xfrm>
            <a:prstGeom prst="rect">
              <a:avLst/>
            </a:prstGeom>
          </p:spPr>
        </p:pic>
        <p:pic>
          <p:nvPicPr>
            <p:cNvPr id="5" name="Picture 4"/>
            <p:cNvPicPr>
              <a:picLocks noChangeAspect="1"/>
            </p:cNvPicPr>
            <p:nvPr/>
          </p:nvPicPr>
          <p:blipFill>
            <a:blip r:embed="rId2"/>
            <a:stretch>
              <a:fillRect/>
            </a:stretch>
          </p:blipFill>
          <p:spPr>
            <a:xfrm>
              <a:off x="10172032" y="4424593"/>
              <a:ext cx="1272958" cy="92242"/>
            </a:xfrm>
            <a:prstGeom prst="rect">
              <a:avLst/>
            </a:prstGeom>
          </p:spPr>
        </p:pic>
        <p:pic>
          <p:nvPicPr>
            <p:cNvPr id="6" name="Picture 5"/>
            <p:cNvPicPr>
              <a:picLocks noChangeAspect="1"/>
            </p:cNvPicPr>
            <p:nvPr/>
          </p:nvPicPr>
          <p:blipFill>
            <a:blip r:embed="rId2"/>
            <a:stretch>
              <a:fillRect/>
            </a:stretch>
          </p:blipFill>
          <p:spPr>
            <a:xfrm>
              <a:off x="10905344" y="4584488"/>
              <a:ext cx="209863" cy="144905"/>
            </a:xfrm>
            <a:prstGeom prst="rect">
              <a:avLst/>
            </a:prstGeom>
          </p:spPr>
        </p:pic>
        <p:pic>
          <p:nvPicPr>
            <p:cNvPr id="7" name="Picture 6"/>
            <p:cNvPicPr>
              <a:picLocks noChangeAspect="1"/>
            </p:cNvPicPr>
            <p:nvPr/>
          </p:nvPicPr>
          <p:blipFill>
            <a:blip r:embed="rId2"/>
            <a:stretch>
              <a:fillRect/>
            </a:stretch>
          </p:blipFill>
          <p:spPr>
            <a:xfrm>
              <a:off x="11165547" y="4644808"/>
              <a:ext cx="173013" cy="92243"/>
            </a:xfrm>
            <a:prstGeom prst="rect">
              <a:avLst/>
            </a:prstGeom>
          </p:spPr>
        </p:pic>
        <p:pic>
          <p:nvPicPr>
            <p:cNvPr id="8" name="Picture 7"/>
            <p:cNvPicPr>
              <a:picLocks noChangeAspect="1"/>
            </p:cNvPicPr>
            <p:nvPr/>
          </p:nvPicPr>
          <p:blipFill>
            <a:blip r:embed="rId2"/>
            <a:stretch>
              <a:fillRect/>
            </a:stretch>
          </p:blipFill>
          <p:spPr>
            <a:xfrm>
              <a:off x="11093925" y="4687102"/>
              <a:ext cx="173013" cy="49950"/>
            </a:xfrm>
            <a:prstGeom prst="rect">
              <a:avLst/>
            </a:prstGeom>
          </p:spPr>
        </p:pic>
      </p:grpSp>
      <p:pic>
        <p:nvPicPr>
          <p:cNvPr id="10" name="Picture 9"/>
          <p:cNvPicPr>
            <a:picLocks noChangeAspect="1"/>
          </p:cNvPicPr>
          <p:nvPr/>
        </p:nvPicPr>
        <p:blipFill>
          <a:blip r:embed="rId3"/>
          <a:stretch>
            <a:fillRect/>
          </a:stretch>
        </p:blipFill>
        <p:spPr>
          <a:xfrm>
            <a:off x="4556859" y="4778616"/>
            <a:ext cx="2032000" cy="330200"/>
          </a:xfrm>
          <a:prstGeom prst="rect">
            <a:avLst/>
          </a:prstGeom>
        </p:spPr>
      </p:pic>
      <p:pic>
        <p:nvPicPr>
          <p:cNvPr id="11" name="Picture 10"/>
          <p:cNvPicPr>
            <a:picLocks noChangeAspect="1"/>
          </p:cNvPicPr>
          <p:nvPr/>
        </p:nvPicPr>
        <p:blipFill>
          <a:blip r:embed="rId4"/>
          <a:stretch>
            <a:fillRect/>
          </a:stretch>
        </p:blipFill>
        <p:spPr>
          <a:xfrm>
            <a:off x="2311400" y="5255491"/>
            <a:ext cx="2082800" cy="254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潜在狄利克雷分配模型</a:t>
            </a:r>
            <a:endParaRPr lang="en-US" dirty="0">
              <a:latin typeface="DengXian" panose="02010600030101010101" pitchFamily="2" charset="-122"/>
              <a:ea typeface="DengXian" panose="02010600030101010101" pitchFamily="2" charset="-122"/>
            </a:endParaRP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潜在狄利克雷分配（</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是文本集合的生成概率模型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模型假设话题由单词的多项分布表示，文本由话题的多项分布表示，单词分布和话题分布的先验分布都是狄利克雷分布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文本内容的不同是由于它们的话题分布不同</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模型表示文本集合的自动生成过程：</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首先，基于单词分布的先验分布（狄利克雷分布）生成多个单词分布，即决定多个话题内容</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之后，基于话题分布的先验分布（狄利克雷分布）生成多个话题分布，即决定多个文本内容</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然后，基于每一个话题分布生成话题序列，针对每一个话题，基于话题的单词分布生成单词，整体构成一个单词序列，即生成文本</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重复这个过程生成所有文本</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文本的单词序列是观测变量，文本的话题序列是隐变量，文本的话题分布和话题的单词分布也是隐变量。</a:t>
            </a: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825593" y="3041747"/>
            <a:ext cx="6540814" cy="378854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模型是概率图模型，其特点是以狄利克雷分布为多项分布的先验分布</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学习就是给定文本集合，通过后验概率分布的估计，推断模型的所有参数</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a:t>
            </a:r>
            <a:r>
              <a:rPr lang="en-GB" altLang="ja-JP"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进行 话题分析，就是对给定文本集合，学习到每个文本的话题分布，以及每个话题的单词分布。</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Autofit/>
          </a:bodyPr>
          <a:lstStyle/>
          <a:p>
            <a:r>
              <a:rPr lang="ja-JP" altLang="en-US" sz="2500">
                <a:latin typeface="DengXian" panose="02010600030101010101" pitchFamily="2" charset="-122"/>
                <a:ea typeface="DengXian" panose="02010600030101010101" pitchFamily="2" charset="-122"/>
              </a:rPr>
              <a:t>可以认为</a:t>
            </a:r>
            <a:r>
              <a:rPr lang="en-GB" altLang="ja-JP" sz="2500" dirty="0">
                <a:latin typeface="DengXian" panose="02010600030101010101" pitchFamily="2" charset="-122"/>
                <a:ea typeface="DengXian" panose="02010600030101010101" pitchFamily="2" charset="-122"/>
              </a:rPr>
              <a:t>LDA</a:t>
            </a:r>
            <a:r>
              <a:rPr lang="ja-JP" altLang="en-US" sz="2500">
                <a:latin typeface="DengXian" panose="02010600030101010101" pitchFamily="2" charset="-122"/>
                <a:ea typeface="DengXian" panose="02010600030101010101" pitchFamily="2" charset="-122"/>
              </a:rPr>
              <a:t>是</a:t>
            </a:r>
            <a:r>
              <a:rPr lang="en-GB" altLang="ja-JP" sz="2500" dirty="0">
                <a:latin typeface="DengXian" panose="02010600030101010101" pitchFamily="2" charset="-122"/>
                <a:ea typeface="DengXian" panose="02010600030101010101" pitchFamily="2" charset="-122"/>
              </a:rPr>
              <a:t>PLSA</a:t>
            </a:r>
            <a:r>
              <a:rPr lang="ja-JP" altLang="en-GB" sz="2500">
                <a:latin typeface="DengXian" panose="02010600030101010101" pitchFamily="2" charset="-122"/>
                <a:ea typeface="DengXian" panose="02010600030101010101" pitchFamily="2" charset="-122"/>
              </a:rPr>
              <a:t>（</a:t>
            </a:r>
            <a:r>
              <a:rPr lang="ja-JP" altLang="en-US" sz="2500">
                <a:latin typeface="DengXian" panose="02010600030101010101" pitchFamily="2" charset="-122"/>
                <a:ea typeface="DengXian" panose="02010600030101010101" pitchFamily="2" charset="-122"/>
              </a:rPr>
              <a:t>概率潜在语义分析）的扩展</a:t>
            </a:r>
            <a:endParaRPr lang="en-US" altLang="ja-JP" sz="2500" dirty="0">
              <a:latin typeface="DengXian" panose="02010600030101010101" pitchFamily="2" charset="-122"/>
              <a:ea typeface="DengXian" panose="02010600030101010101" pitchFamily="2" charset="-122"/>
            </a:endParaRPr>
          </a:p>
          <a:p>
            <a:endParaRPr lang="en-US" altLang="ja-JP" sz="2500" dirty="0">
              <a:latin typeface="DengXian" panose="02010600030101010101" pitchFamily="2" charset="-122"/>
              <a:ea typeface="DengXian" panose="02010600030101010101" pitchFamily="2" charset="-122"/>
            </a:endParaRPr>
          </a:p>
          <a:p>
            <a:r>
              <a:rPr lang="ja-JP" altLang="en-US" sz="2500">
                <a:latin typeface="DengXian" panose="02010600030101010101" pitchFamily="2" charset="-122"/>
                <a:ea typeface="DengXian" panose="02010600030101010101" pitchFamily="2" charset="-122"/>
              </a:rPr>
              <a:t>相同点是两者都假设话题是单词的多项分布，文本是话题的多项分布</a:t>
            </a:r>
            <a:endParaRPr lang="en-US" altLang="ja-JP" sz="2500" dirty="0">
              <a:latin typeface="DengXian" panose="02010600030101010101" pitchFamily="2" charset="-122"/>
              <a:ea typeface="DengXian" panose="02010600030101010101" pitchFamily="2" charset="-122"/>
            </a:endParaRPr>
          </a:p>
          <a:p>
            <a:endParaRPr lang="en-US" altLang="ja-JP" sz="2500" dirty="0">
              <a:latin typeface="DengXian" panose="02010600030101010101" pitchFamily="2" charset="-122"/>
              <a:ea typeface="DengXian" panose="02010600030101010101" pitchFamily="2" charset="-122"/>
            </a:endParaRPr>
          </a:p>
          <a:p>
            <a:r>
              <a:rPr lang="ja-JP" altLang="en-US" sz="2500">
                <a:latin typeface="DengXian" panose="02010600030101010101" pitchFamily="2" charset="-122"/>
                <a:ea typeface="DengXian" panose="02010600030101010101" pitchFamily="2" charset="-122"/>
              </a:rPr>
              <a:t>不同点是</a:t>
            </a:r>
            <a:r>
              <a:rPr lang="en-GB" altLang="ja-JP" sz="2500" dirty="0">
                <a:latin typeface="DengXian" panose="02010600030101010101" pitchFamily="2" charset="-122"/>
                <a:ea typeface="DengXian" panose="02010600030101010101" pitchFamily="2" charset="-122"/>
              </a:rPr>
              <a:t>LDA</a:t>
            </a:r>
            <a:r>
              <a:rPr lang="ja-JP" altLang="en-US" sz="2500">
                <a:latin typeface="DengXian" panose="02010600030101010101" pitchFamily="2" charset="-122"/>
                <a:ea typeface="DengXian" panose="02010600030101010101" pitchFamily="2" charset="-122"/>
              </a:rPr>
              <a:t>使用狄利克雷分布作为先验分布，而</a:t>
            </a:r>
            <a:r>
              <a:rPr lang="en-GB" altLang="ja-JP" sz="2500" dirty="0">
                <a:latin typeface="DengXian" panose="02010600030101010101" pitchFamily="2" charset="-122"/>
                <a:ea typeface="DengXian" panose="02010600030101010101" pitchFamily="2" charset="-122"/>
              </a:rPr>
              <a:t>PLSA</a:t>
            </a:r>
            <a:r>
              <a:rPr lang="ja-JP" altLang="en-US" sz="2500">
                <a:latin typeface="DengXian" panose="02010600030101010101" pitchFamily="2" charset="-122"/>
                <a:ea typeface="DengXian" panose="02010600030101010101" pitchFamily="2" charset="-122"/>
              </a:rPr>
              <a:t>不使用先验分布（或者说假设先验分布是均匀分布）</a:t>
            </a:r>
            <a:endParaRPr lang="en-US" altLang="ja-JP" sz="2500" dirty="0">
              <a:latin typeface="DengXian" panose="02010600030101010101" pitchFamily="2" charset="-122"/>
              <a:ea typeface="DengXian" panose="02010600030101010101" pitchFamily="2" charset="-122"/>
            </a:endParaRPr>
          </a:p>
          <a:p>
            <a:r>
              <a:rPr lang="ja-JP" altLang="en-US" sz="2500">
                <a:latin typeface="DengXian" panose="02010600030101010101" pitchFamily="2" charset="-122"/>
                <a:ea typeface="DengXian" panose="02010600030101010101" pitchFamily="2" charset="-122"/>
              </a:rPr>
              <a:t>学习过程</a:t>
            </a:r>
            <a:r>
              <a:rPr lang="en-GB" altLang="ja-JP" sz="2500" dirty="0">
                <a:latin typeface="DengXian" panose="02010600030101010101" pitchFamily="2" charset="-122"/>
                <a:ea typeface="DengXian" panose="02010600030101010101" pitchFamily="2" charset="-122"/>
              </a:rPr>
              <a:t>LDA</a:t>
            </a:r>
            <a:r>
              <a:rPr lang="ja-JP" altLang="en-US" sz="2500">
                <a:latin typeface="DengXian" panose="02010600030101010101" pitchFamily="2" charset="-122"/>
                <a:ea typeface="DengXian" panose="02010600030101010101" pitchFamily="2" charset="-122"/>
              </a:rPr>
              <a:t>基于贝叶斯学习，而</a:t>
            </a:r>
            <a:r>
              <a:rPr lang="en-GB" altLang="ja-JP" sz="2500" dirty="0">
                <a:latin typeface="DengXian" panose="02010600030101010101" pitchFamily="2" charset="-122"/>
                <a:ea typeface="DengXian" panose="02010600030101010101" pitchFamily="2" charset="-122"/>
              </a:rPr>
              <a:t>PLSA</a:t>
            </a:r>
            <a:r>
              <a:rPr lang="ja-JP" altLang="en-US" sz="2500">
                <a:latin typeface="DengXian" panose="02010600030101010101" pitchFamily="2" charset="-122"/>
                <a:ea typeface="DengXian" panose="02010600030101010101" pitchFamily="2" charset="-122"/>
              </a:rPr>
              <a:t>基于极大似然估计</a:t>
            </a:r>
            <a:endParaRPr lang="en-US" altLang="ja-JP" sz="2500" dirty="0">
              <a:latin typeface="DengXian" panose="02010600030101010101" pitchFamily="2" charset="-122"/>
              <a:ea typeface="DengXian" panose="02010600030101010101" pitchFamily="2" charset="-122"/>
            </a:endParaRPr>
          </a:p>
          <a:p>
            <a:endParaRPr lang="en-US" altLang="ja-JP" sz="2500" dirty="0">
              <a:latin typeface="DengXian" panose="02010600030101010101" pitchFamily="2" charset="-122"/>
              <a:ea typeface="DengXian" panose="02010600030101010101" pitchFamily="2" charset="-122"/>
            </a:endParaRPr>
          </a:p>
          <a:p>
            <a:r>
              <a:rPr lang="en-GB" altLang="ja-JP" sz="2500" dirty="0">
                <a:latin typeface="DengXian" panose="02010600030101010101" pitchFamily="2" charset="-122"/>
                <a:ea typeface="DengXian" panose="02010600030101010101" pitchFamily="2" charset="-122"/>
              </a:rPr>
              <a:t>LDA</a:t>
            </a:r>
            <a:r>
              <a:rPr lang="ja-JP" altLang="en-US" sz="2500">
                <a:latin typeface="DengXian" panose="02010600030101010101" pitchFamily="2" charset="-122"/>
                <a:ea typeface="DengXian" panose="02010600030101010101" pitchFamily="2" charset="-122"/>
              </a:rPr>
              <a:t>的优点是，使用先验概率分布，可以防止学习过程中产生的过拟合（</a:t>
            </a:r>
            <a:r>
              <a:rPr lang="en-GB" altLang="ja-JP" sz="2500" dirty="0">
                <a:latin typeface="DengXian" panose="02010600030101010101" pitchFamily="2" charset="-122"/>
                <a:ea typeface="DengXian" panose="02010600030101010101" pitchFamily="2" charset="-122"/>
              </a:rPr>
              <a:t>over-fitting)</a:t>
            </a:r>
            <a:endParaRPr lang="en-US" sz="2500" dirty="0">
              <a:latin typeface="DengXian" panose="02010600030101010101" pitchFamily="2" charset="-122"/>
              <a:ea typeface="DengXian"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潜在狄利克雷分配</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模型是文本集合的生成概率模型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假设每个文本由话题的一个多项分布表示，每个话题由单词的一个多项分布表示</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特别假设文本的话题分布的先验分布是狄利克雷分布，话题的单词分布的先验分布也是狄利克雷分布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先验分布的导入使</a:t>
            </a:r>
            <a:r>
              <a:rPr lang="en-US" dirty="0">
                <a:latin typeface="DengXian" panose="02010600030101010101" pitchFamily="2" charset="-122"/>
                <a:ea typeface="DengXian" panose="02010600030101010101" pitchFamily="2" charset="-122"/>
              </a:rPr>
              <a:t>LDA </a:t>
            </a:r>
            <a:r>
              <a:rPr lang="ja-JP" altLang="en-US">
                <a:latin typeface="DengXian" panose="02010600030101010101" pitchFamily="2" charset="-122"/>
                <a:ea typeface="DengXian" panose="02010600030101010101" pitchFamily="2" charset="-122"/>
              </a:rPr>
              <a:t>能够更好地应对话题模型学习中的过拟合现象</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模型定义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altLang="ja-JP" dirty="0">
                <a:latin typeface="DengXian" panose="02010600030101010101" pitchFamily="2" charset="-122"/>
                <a:ea typeface="DengXian" panose="02010600030101010101" pitchFamily="2" charset="-122"/>
              </a:rPr>
              <a:t>1. </a:t>
            </a:r>
            <a:r>
              <a:rPr lang="ja-JP" altLang="en-US">
                <a:latin typeface="DengXian" panose="02010600030101010101" pitchFamily="2" charset="-122"/>
                <a:ea typeface="DengXian" panose="02010600030101010101" pitchFamily="2" charset="-122"/>
              </a:rPr>
              <a:t>模型要素</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潜在狄利克雷分配（</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使用三个集合：</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单词集合</a:t>
            </a:r>
            <a:r>
              <a:rPr 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文本集合 </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是一个单词序列</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话题集合</a:t>
            </a:r>
            <a:endParaRPr lang="en-US" dirty="0">
              <a:latin typeface="DengXian" panose="02010600030101010101" pitchFamily="2" charset="-122"/>
              <a:ea typeface="DengXian" panose="02010600030101010101" pitchFamily="2" charset="-122"/>
            </a:endParaRPr>
          </a:p>
        </p:txBody>
      </p:sp>
      <p:grpSp>
        <p:nvGrpSpPr>
          <p:cNvPr id="6" name="Group 5"/>
          <p:cNvGrpSpPr/>
          <p:nvPr/>
        </p:nvGrpSpPr>
        <p:grpSpPr>
          <a:xfrm>
            <a:off x="2594841" y="3849760"/>
            <a:ext cx="2829790" cy="376382"/>
            <a:chOff x="2594841" y="4161235"/>
            <a:chExt cx="2829790" cy="376382"/>
          </a:xfrm>
        </p:grpSpPr>
        <p:pic>
          <p:nvPicPr>
            <p:cNvPr id="4" name="Picture 3"/>
            <p:cNvPicPr>
              <a:picLocks noChangeAspect="1"/>
            </p:cNvPicPr>
            <p:nvPr/>
          </p:nvPicPr>
          <p:blipFill>
            <a:blip r:embed="rId1"/>
            <a:stretch>
              <a:fillRect/>
            </a:stretch>
          </p:blipFill>
          <p:spPr>
            <a:xfrm>
              <a:off x="2594841" y="4161235"/>
              <a:ext cx="2374900" cy="355600"/>
            </a:xfrm>
            <a:prstGeom prst="rect">
              <a:avLst/>
            </a:prstGeom>
          </p:spPr>
        </p:pic>
        <p:pic>
          <p:nvPicPr>
            <p:cNvPr id="5" name="Picture 4"/>
            <p:cNvPicPr>
              <a:picLocks noChangeAspect="1"/>
            </p:cNvPicPr>
            <p:nvPr/>
          </p:nvPicPr>
          <p:blipFill>
            <a:blip r:embed="rId2"/>
            <a:stretch>
              <a:fillRect/>
            </a:stretch>
          </p:blipFill>
          <p:spPr>
            <a:xfrm>
              <a:off x="4942031" y="4207417"/>
              <a:ext cx="482600" cy="330200"/>
            </a:xfrm>
            <a:prstGeom prst="rect">
              <a:avLst/>
            </a:prstGeom>
          </p:spPr>
        </p:pic>
      </p:grpSp>
      <p:pic>
        <p:nvPicPr>
          <p:cNvPr id="7" name="Picture 6"/>
          <p:cNvPicPr>
            <a:picLocks noChangeAspect="1"/>
          </p:cNvPicPr>
          <p:nvPr/>
        </p:nvPicPr>
        <p:blipFill>
          <a:blip r:embed="rId3"/>
          <a:stretch>
            <a:fillRect/>
          </a:stretch>
        </p:blipFill>
        <p:spPr>
          <a:xfrm>
            <a:off x="2594841" y="4395610"/>
            <a:ext cx="2870200" cy="381000"/>
          </a:xfrm>
          <a:prstGeom prst="rect">
            <a:avLst/>
          </a:prstGeom>
        </p:spPr>
      </p:pic>
      <p:pic>
        <p:nvPicPr>
          <p:cNvPr id="8" name="Picture 7"/>
          <p:cNvPicPr>
            <a:picLocks noChangeAspect="1"/>
          </p:cNvPicPr>
          <p:nvPr/>
        </p:nvPicPr>
        <p:blipFill>
          <a:blip r:embed="rId4"/>
          <a:stretch>
            <a:fillRect/>
          </a:stretch>
        </p:blipFill>
        <p:spPr>
          <a:xfrm>
            <a:off x="1147618" y="4776610"/>
            <a:ext cx="3454400" cy="292100"/>
          </a:xfrm>
          <a:prstGeom prst="rect">
            <a:avLst/>
          </a:prstGeom>
        </p:spPr>
      </p:pic>
      <p:pic>
        <p:nvPicPr>
          <p:cNvPr id="9" name="Picture 8"/>
          <p:cNvPicPr>
            <a:picLocks noChangeAspect="1"/>
          </p:cNvPicPr>
          <p:nvPr/>
        </p:nvPicPr>
        <p:blipFill>
          <a:blip r:embed="rId5"/>
          <a:stretch>
            <a:fillRect/>
          </a:stretch>
        </p:blipFill>
        <p:spPr>
          <a:xfrm>
            <a:off x="2594841" y="5449710"/>
            <a:ext cx="2565400" cy="3429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每一个话题</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z</a:t>
            </a:r>
            <a:r>
              <a:rPr lang="en-US" altLang="zh-CN" baseline="-25000" dirty="0" err="1">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由一个单词的条件概率分布</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w|z</a:t>
            </a:r>
            <a:r>
              <a:rPr lang="en-US" altLang="zh-CN" baseline="-25000" dirty="0" err="1">
                <a:latin typeface="DengXian" panose="02010600030101010101" pitchFamily="2" charset="-122"/>
                <a:ea typeface="DengXian" panose="02010600030101010101" pitchFamily="2" charset="-122"/>
              </a:rPr>
              <a:t>k</a:t>
            </a:r>
            <a:r>
              <a:rPr lang="en-US"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决定</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分布</a:t>
            </a:r>
            <a:r>
              <a:rPr lang="en-US" altLang="ja-JP"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w|z</a:t>
            </a:r>
            <a:r>
              <a:rPr lang="en-US" altLang="zh-CN" baseline="-25000" dirty="0" err="1">
                <a:latin typeface="DengXian" panose="02010600030101010101" pitchFamily="2" charset="-122"/>
                <a:ea typeface="DengXian" panose="02010600030101010101" pitchFamily="2" charset="-122"/>
              </a:rPr>
              <a:t>k</a:t>
            </a:r>
            <a:r>
              <a:rPr lang="en-US"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服从多项分布（严格意义上类别分布），其参数为</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参数</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服从狄利克雷分布（先验分布），其超参数为</a:t>
            </a:r>
            <a:r>
              <a:rPr lang="en-US" altLang="ja-JP"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ja-JP" altLang="en-US">
                <a:latin typeface="DengXian" panose="02010600030101010101" pitchFamily="2" charset="-122"/>
                <a:ea typeface="DengXian" panose="02010600030101010101" pitchFamily="2" charset="-122"/>
              </a:rPr>
              <a:t>。</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参数</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是一个</a:t>
            </a:r>
            <a:r>
              <a:rPr lang="en-US"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维向量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其中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表示话题</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z</a:t>
            </a:r>
            <a:r>
              <a:rPr lang="en-US" baseline="-25000" dirty="0" err="1">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生成单词</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v</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的概率</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所有话题的参数向量构成一个</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V</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矩阵 </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超参数</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也是一个</a:t>
            </a:r>
            <a:r>
              <a:rPr lang="en-US"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维向量</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0923153" y="2887518"/>
            <a:ext cx="292100" cy="279400"/>
          </a:xfrm>
          <a:prstGeom prst="rect">
            <a:avLst/>
          </a:prstGeom>
        </p:spPr>
      </p:pic>
      <p:pic>
        <p:nvPicPr>
          <p:cNvPr id="5" name="Picture 4"/>
          <p:cNvPicPr>
            <a:picLocks noChangeAspect="1"/>
          </p:cNvPicPr>
          <p:nvPr/>
        </p:nvPicPr>
        <p:blipFill>
          <a:blip r:embed="rId1"/>
          <a:stretch>
            <a:fillRect/>
          </a:stretch>
        </p:blipFill>
        <p:spPr>
          <a:xfrm>
            <a:off x="1917697" y="3381664"/>
            <a:ext cx="292100" cy="279400"/>
          </a:xfrm>
          <a:prstGeom prst="rect">
            <a:avLst/>
          </a:prstGeom>
        </p:spPr>
      </p:pic>
      <p:pic>
        <p:nvPicPr>
          <p:cNvPr id="7" name="Picture 6"/>
          <p:cNvPicPr>
            <a:picLocks noChangeAspect="1"/>
          </p:cNvPicPr>
          <p:nvPr/>
        </p:nvPicPr>
        <p:blipFill>
          <a:blip r:embed="rId1"/>
          <a:stretch>
            <a:fillRect/>
          </a:stretch>
        </p:blipFill>
        <p:spPr>
          <a:xfrm>
            <a:off x="1917697" y="3908136"/>
            <a:ext cx="292100" cy="279400"/>
          </a:xfrm>
          <a:prstGeom prst="rect">
            <a:avLst/>
          </a:prstGeom>
        </p:spPr>
      </p:pic>
      <p:pic>
        <p:nvPicPr>
          <p:cNvPr id="8" name="Picture 7"/>
          <p:cNvPicPr>
            <a:picLocks noChangeAspect="1"/>
          </p:cNvPicPr>
          <p:nvPr/>
        </p:nvPicPr>
        <p:blipFill>
          <a:blip r:embed="rId2"/>
          <a:stretch>
            <a:fillRect/>
          </a:stretch>
        </p:blipFill>
        <p:spPr>
          <a:xfrm>
            <a:off x="4826000" y="3908136"/>
            <a:ext cx="2540000" cy="330200"/>
          </a:xfrm>
          <a:prstGeom prst="rect">
            <a:avLst/>
          </a:prstGeom>
        </p:spPr>
      </p:pic>
      <p:pic>
        <p:nvPicPr>
          <p:cNvPr id="9" name="Picture 8"/>
          <p:cNvPicPr>
            <a:picLocks noChangeAspect="1"/>
          </p:cNvPicPr>
          <p:nvPr/>
        </p:nvPicPr>
        <p:blipFill>
          <a:blip r:embed="rId3"/>
          <a:stretch>
            <a:fillRect/>
          </a:stretch>
        </p:blipFill>
        <p:spPr>
          <a:xfrm>
            <a:off x="8506115" y="3935846"/>
            <a:ext cx="444500" cy="254000"/>
          </a:xfrm>
          <a:prstGeom prst="rect">
            <a:avLst/>
          </a:prstGeom>
        </p:spPr>
      </p:pic>
      <p:pic>
        <p:nvPicPr>
          <p:cNvPr id="10" name="Picture 9"/>
          <p:cNvPicPr>
            <a:picLocks noChangeAspect="1"/>
          </p:cNvPicPr>
          <p:nvPr/>
        </p:nvPicPr>
        <p:blipFill>
          <a:blip r:embed="rId4"/>
          <a:stretch>
            <a:fillRect/>
          </a:stretch>
        </p:blipFill>
        <p:spPr>
          <a:xfrm>
            <a:off x="7577860" y="4749691"/>
            <a:ext cx="1358900" cy="406400"/>
          </a:xfrm>
          <a:prstGeom prst="rect">
            <a:avLst/>
          </a:prstGeom>
        </p:spPr>
      </p:pic>
      <p:pic>
        <p:nvPicPr>
          <p:cNvPr id="12" name="Picture 11"/>
          <p:cNvPicPr>
            <a:picLocks noChangeAspect="1"/>
          </p:cNvPicPr>
          <p:nvPr/>
        </p:nvPicPr>
        <p:blipFill>
          <a:blip r:embed="rId5"/>
          <a:stretch>
            <a:fillRect/>
          </a:stretch>
        </p:blipFill>
        <p:spPr>
          <a:xfrm>
            <a:off x="5410776" y="5269346"/>
            <a:ext cx="2070100" cy="381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每一个文本</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由一个话题的条件概率分布</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z|w</a:t>
            </a:r>
            <a:r>
              <a:rPr lang="en-US" altLang="zh-CN" baseline="-25000" dirty="0" err="1">
                <a:latin typeface="DengXian" panose="02010600030101010101" pitchFamily="2" charset="-122"/>
                <a:ea typeface="DengXian" panose="02010600030101010101" pitchFamily="2" charset="-122"/>
              </a:rPr>
              <a:t>m</a:t>
            </a:r>
            <a:r>
              <a:rPr lang="en-US" altLang="zh-CN"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决定</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分布</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z|w</a:t>
            </a:r>
            <a:r>
              <a:rPr lang="en-US" altLang="zh-CN" baseline="-25000" dirty="0" err="1">
                <a:latin typeface="DengXian" panose="02010600030101010101" pitchFamily="2" charset="-122"/>
                <a:ea typeface="DengXian" panose="02010600030101010101" pitchFamily="2" charset="-122"/>
              </a:rPr>
              <a:t>m</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服从多项分布（严格意义上类别分布），其参数为</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服从狄利克雷分布（先验分布），其超参数为</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是一个</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维向量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其中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表示文本</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生成话题</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z</a:t>
            </a:r>
            <a:r>
              <a:rPr lang="en-US" baseline="-25000" dirty="0" err="1">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的概率</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所有文本的参数向量构成一个</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矩阵 </a:t>
            </a:r>
            <a:r>
              <a:rPr lang="en-GB" altLang="ja-JP"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超参数</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也是一个</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维向量</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每一个文本</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中的每一个单词</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mn</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由该文本的话题分布</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z|w</a:t>
            </a:r>
            <a:r>
              <a:rPr lang="en-US" altLang="zh-CN" baseline="-25000" dirty="0" err="1">
                <a:latin typeface="DengXian" panose="02010600030101010101" pitchFamily="2" charset="-122"/>
                <a:ea typeface="DengXian" panose="02010600030101010101" pitchFamily="2" charset="-122"/>
              </a:rPr>
              <a:t>m</a:t>
            </a:r>
            <a:r>
              <a:rPr lang="en-US" altLang="zh-CN"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以及</a:t>
            </a:r>
            <a:r>
              <a:rPr lang="ja-JP" altLang="en-US">
                <a:latin typeface="DengXian" panose="02010600030101010101" pitchFamily="2" charset="-122"/>
                <a:ea typeface="DengXian" panose="02010600030101010101" pitchFamily="2" charset="-122"/>
              </a:rPr>
              <a:t>所有话题的单词分布</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w|z</a:t>
            </a:r>
            <a:r>
              <a:rPr lang="en-US" altLang="zh-CN" baseline="-25000" dirty="0" err="1">
                <a:latin typeface="DengXian" panose="02010600030101010101" pitchFamily="2" charset="-122"/>
                <a:ea typeface="DengXian" panose="02010600030101010101" pitchFamily="2" charset="-122"/>
              </a:rPr>
              <a:t>k</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决定</a:t>
            </a:r>
            <a:endParaRPr lang="en-US"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11010900" y="2840760"/>
            <a:ext cx="342900" cy="317500"/>
          </a:xfrm>
          <a:prstGeom prst="rect">
            <a:avLst/>
          </a:prstGeom>
        </p:spPr>
      </p:pic>
      <p:pic>
        <p:nvPicPr>
          <p:cNvPr id="6" name="Picture 5"/>
          <p:cNvPicPr>
            <a:picLocks noChangeAspect="1"/>
          </p:cNvPicPr>
          <p:nvPr/>
        </p:nvPicPr>
        <p:blipFill>
          <a:blip r:embed="rId1"/>
          <a:stretch>
            <a:fillRect/>
          </a:stretch>
        </p:blipFill>
        <p:spPr>
          <a:xfrm>
            <a:off x="1880754" y="3386860"/>
            <a:ext cx="342900" cy="317500"/>
          </a:xfrm>
          <a:prstGeom prst="rect">
            <a:avLst/>
          </a:prstGeom>
        </p:spPr>
      </p:pic>
      <p:pic>
        <p:nvPicPr>
          <p:cNvPr id="7" name="Picture 6"/>
          <p:cNvPicPr>
            <a:picLocks noChangeAspect="1"/>
          </p:cNvPicPr>
          <p:nvPr/>
        </p:nvPicPr>
        <p:blipFill>
          <a:blip r:embed="rId1"/>
          <a:stretch>
            <a:fillRect/>
          </a:stretch>
        </p:blipFill>
        <p:spPr>
          <a:xfrm>
            <a:off x="1901535" y="3885624"/>
            <a:ext cx="342900" cy="317500"/>
          </a:xfrm>
          <a:prstGeom prst="rect">
            <a:avLst/>
          </a:prstGeom>
        </p:spPr>
      </p:pic>
      <p:pic>
        <p:nvPicPr>
          <p:cNvPr id="9" name="Picture 8"/>
          <p:cNvPicPr>
            <a:picLocks noChangeAspect="1"/>
          </p:cNvPicPr>
          <p:nvPr/>
        </p:nvPicPr>
        <p:blipFill>
          <a:blip r:embed="rId2"/>
          <a:stretch>
            <a:fillRect/>
          </a:stretch>
        </p:blipFill>
        <p:spPr>
          <a:xfrm>
            <a:off x="8440015" y="3923724"/>
            <a:ext cx="558800" cy="266700"/>
          </a:xfrm>
          <a:prstGeom prst="rect">
            <a:avLst/>
          </a:prstGeom>
        </p:spPr>
      </p:pic>
      <p:pic>
        <p:nvPicPr>
          <p:cNvPr id="10" name="Picture 9"/>
          <p:cNvPicPr>
            <a:picLocks noChangeAspect="1"/>
          </p:cNvPicPr>
          <p:nvPr/>
        </p:nvPicPr>
        <p:blipFill>
          <a:blip r:embed="rId3"/>
          <a:stretch>
            <a:fillRect/>
          </a:stretch>
        </p:blipFill>
        <p:spPr>
          <a:xfrm>
            <a:off x="7563715" y="4782308"/>
            <a:ext cx="1435100" cy="406400"/>
          </a:xfrm>
          <a:prstGeom prst="rect">
            <a:avLst/>
          </a:prstGeom>
        </p:spPr>
      </p:pic>
      <p:grpSp>
        <p:nvGrpSpPr>
          <p:cNvPr id="14" name="Group 13"/>
          <p:cNvGrpSpPr/>
          <p:nvPr/>
        </p:nvGrpSpPr>
        <p:grpSpPr>
          <a:xfrm>
            <a:off x="4656859" y="3885624"/>
            <a:ext cx="2628900" cy="304800"/>
            <a:chOff x="4656859" y="3885624"/>
            <a:chExt cx="2628900" cy="304800"/>
          </a:xfrm>
        </p:grpSpPr>
        <p:pic>
          <p:nvPicPr>
            <p:cNvPr id="8" name="Picture 7"/>
            <p:cNvPicPr>
              <a:picLocks noChangeAspect="1"/>
            </p:cNvPicPr>
            <p:nvPr/>
          </p:nvPicPr>
          <p:blipFill>
            <a:blip r:embed="rId4"/>
            <a:stretch>
              <a:fillRect/>
            </a:stretch>
          </p:blipFill>
          <p:spPr>
            <a:xfrm>
              <a:off x="4656859" y="3898324"/>
              <a:ext cx="2628900" cy="292100"/>
            </a:xfrm>
            <a:prstGeom prst="rect">
              <a:avLst/>
            </a:prstGeom>
          </p:spPr>
        </p:pic>
        <p:pic>
          <p:nvPicPr>
            <p:cNvPr id="12" name="Picture 11"/>
            <p:cNvPicPr>
              <a:picLocks noChangeAspect="1"/>
            </p:cNvPicPr>
            <p:nvPr/>
          </p:nvPicPr>
          <p:blipFill>
            <a:blip r:embed="rId5"/>
            <a:stretch>
              <a:fillRect/>
            </a:stretch>
          </p:blipFill>
          <p:spPr>
            <a:xfrm>
              <a:off x="5971309" y="3885624"/>
              <a:ext cx="770685" cy="129531"/>
            </a:xfrm>
            <a:prstGeom prst="rect">
              <a:avLst/>
            </a:prstGeom>
          </p:spPr>
        </p:pic>
        <p:pic>
          <p:nvPicPr>
            <p:cNvPr id="13" name="Picture 12"/>
            <p:cNvPicPr>
              <a:picLocks noChangeAspect="1"/>
            </p:cNvPicPr>
            <p:nvPr/>
          </p:nvPicPr>
          <p:blipFill>
            <a:blip r:embed="rId5"/>
            <a:stretch>
              <a:fillRect/>
            </a:stretch>
          </p:blipFill>
          <p:spPr>
            <a:xfrm>
              <a:off x="6706860" y="3894604"/>
              <a:ext cx="189810" cy="45719"/>
            </a:xfrm>
            <a:prstGeom prst="rect">
              <a:avLst/>
            </a:prstGeom>
          </p:spPr>
        </p:pic>
      </p:grpSp>
      <p:pic>
        <p:nvPicPr>
          <p:cNvPr id="15" name="Picture 14"/>
          <p:cNvPicPr>
            <a:picLocks noChangeAspect="1"/>
          </p:cNvPicPr>
          <p:nvPr/>
        </p:nvPicPr>
        <p:blipFill rotWithShape="1">
          <a:blip r:embed="rId6"/>
          <a:srcRect l="888" t="10249" r="1344" b="14437"/>
          <a:stretch>
            <a:fillRect/>
          </a:stretch>
        </p:blipFill>
        <p:spPr>
          <a:xfrm>
            <a:off x="5346709" y="5258864"/>
            <a:ext cx="2934052" cy="354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生成过程</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 LDA</a:t>
            </a:r>
            <a:r>
              <a:rPr lang="ja-JP" altLang="en-US">
                <a:latin typeface="DengXian" panose="02010600030101010101" pitchFamily="2" charset="-122"/>
                <a:ea typeface="DengXian" panose="02010600030101010101" pitchFamily="2" charset="-122"/>
              </a:rPr>
              <a:t>文本集合的生成过程如下：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给定单词集合</a:t>
            </a:r>
            <a:r>
              <a:rPr lang="en-US" altLang="zh-CN" dirty="0">
                <a:latin typeface="DengXian" panose="02010600030101010101" pitchFamily="2" charset="-122"/>
                <a:ea typeface="DengXian" panose="02010600030101010101" pitchFamily="2" charset="-122"/>
              </a:rPr>
              <a:t>W</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文本集合</a:t>
            </a:r>
            <a:r>
              <a:rPr lang="en-US"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话题集合</a:t>
            </a:r>
            <a:r>
              <a:rPr lang="en-US" altLang="zh-CN" dirty="0">
                <a:latin typeface="DengXian" panose="02010600030101010101" pitchFamily="2" charset="-122"/>
                <a:ea typeface="DengXian" panose="02010600030101010101" pitchFamily="2" charset="-122"/>
              </a:rPr>
              <a:t>Z</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狄利克雷分布的超参数</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生成话题的单词分布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随机生成</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个话题的单词分布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按照狄利克雷分布</a:t>
            </a:r>
            <a:r>
              <a:rPr lang="en-US" dirty="0">
                <a:latin typeface="DengXian" panose="02010600030101010101" pitchFamily="2" charset="-122"/>
                <a:ea typeface="DengXian" panose="02010600030101010101" pitchFamily="2" charset="-122"/>
              </a:rPr>
              <a:t>Dir(</a:t>
            </a:r>
            <a:r>
              <a:rPr lang="el-GR" altLang="ja-JP" dirty="0">
                <a:latin typeface="DengXian" panose="02010600030101010101" pitchFamily="2" charset="-122"/>
                <a:ea typeface="DengXian" panose="02010600030101010101" pitchFamily="2" charset="-122"/>
              </a:rPr>
              <a:t>β</a:t>
            </a:r>
            <a:r>
              <a:rPr lang="en-US" altLang="ja-JP"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随机生成一个参数向量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作为话题</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z</a:t>
            </a:r>
            <a:r>
              <a:rPr lang="en-US" baseline="-25000" dirty="0" err="1">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的单词分布</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p(</a:t>
            </a:r>
            <a:r>
              <a:rPr lang="en-US" dirty="0" err="1">
                <a:latin typeface="DengXian" panose="02010600030101010101" pitchFamily="2" charset="-122"/>
                <a:ea typeface="DengXian" panose="02010600030101010101" pitchFamily="2" charset="-122"/>
              </a:rPr>
              <a:t>wlz</a:t>
            </a:r>
            <a:r>
              <a:rPr lang="en-US" baseline="-25000" dirty="0" err="1">
                <a:latin typeface="DengXian" panose="02010600030101010101" pitchFamily="2" charset="-122"/>
                <a:ea typeface="DengXian" panose="02010600030101010101" pitchFamily="2" charset="-122"/>
              </a:rPr>
              <a:t>k</a:t>
            </a:r>
            <a:r>
              <a:rPr lang="en-US"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生成文本的话题分布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随机生成</a:t>
            </a:r>
            <a:r>
              <a:rPr lang="en-US"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个文本的话题分布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按照狄利克雷分布</a:t>
            </a:r>
            <a:r>
              <a:rPr lang="en-US" dirty="0">
                <a:latin typeface="DengXian" panose="02010600030101010101" pitchFamily="2" charset="-122"/>
                <a:ea typeface="DengXian" panose="02010600030101010101" pitchFamily="2" charset="-122"/>
              </a:rPr>
              <a:t>Dir(</a:t>
            </a:r>
            <a:r>
              <a:rPr lang="el-GR" dirty="0">
                <a:latin typeface="DengXian" panose="02010600030101010101" pitchFamily="2" charset="-122"/>
                <a:ea typeface="DengXian" panose="02010600030101010101" pitchFamily="2" charset="-122"/>
              </a:rPr>
              <a:t>α</a:t>
            </a:r>
            <a:r>
              <a:rPr lang="en-US"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随机生成一个参数向量</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作为文本</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的话题分布</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p(</a:t>
            </a:r>
            <a:r>
              <a:rPr lang="en-US" dirty="0" err="1">
                <a:latin typeface="DengXian" panose="02010600030101010101" pitchFamily="2" charset="-122"/>
                <a:ea typeface="DengXian" panose="02010600030101010101" pitchFamily="2" charset="-122"/>
              </a:rPr>
              <a:t>z</a:t>
            </a:r>
            <a:r>
              <a:rPr lang="en-US" altLang="zh-CN" dirty="0" err="1">
                <a:latin typeface="DengXian" panose="02010600030101010101" pitchFamily="2" charset="-122"/>
                <a:ea typeface="DengXian" panose="02010600030101010101" pitchFamily="2" charset="-122"/>
              </a:rPr>
              <a:t>|</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en-US"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8540914" y="3402037"/>
            <a:ext cx="1689100" cy="330200"/>
          </a:xfrm>
          <a:prstGeom prst="rect">
            <a:avLst/>
          </a:prstGeom>
        </p:spPr>
      </p:pic>
      <p:pic>
        <p:nvPicPr>
          <p:cNvPr id="5" name="Picture 4"/>
          <p:cNvPicPr>
            <a:picLocks noChangeAspect="1"/>
          </p:cNvPicPr>
          <p:nvPr/>
        </p:nvPicPr>
        <p:blipFill>
          <a:blip r:embed="rId2"/>
          <a:stretch>
            <a:fillRect/>
          </a:stretch>
        </p:blipFill>
        <p:spPr>
          <a:xfrm>
            <a:off x="8540914" y="5784850"/>
            <a:ext cx="1828800" cy="266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生成文本的单词序列</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随机生成</a:t>
            </a:r>
            <a:r>
              <a:rPr lang="en-US"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a:t>
            </a:r>
            <a:r>
              <a:rPr lang="en-US" altLang="zh-CN" dirty="0">
                <a:latin typeface="DengXian" panose="02010600030101010101" pitchFamily="2" charset="-122"/>
                <a:ea typeface="DengXian" panose="02010600030101010101" pitchFamily="2" charset="-122"/>
              </a:rPr>
              <a:t>N</a:t>
            </a:r>
            <a:r>
              <a:rPr lang="en-US" altLang="zh-CN" baseline="-25000"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个单词</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首先按照多项分布</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随机生成一个话题</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z</a:t>
            </a:r>
            <a:r>
              <a:rPr lang="en-US" baseline="-25000" dirty="0" err="1">
                <a:latin typeface="DengXian" panose="02010600030101010101" pitchFamily="2" charset="-122"/>
                <a:ea typeface="DengXian" panose="02010600030101010101" pitchFamily="2" charset="-122"/>
              </a:rPr>
              <a:t>mn</a:t>
            </a:r>
            <a:r>
              <a:rPr 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z</a:t>
            </a:r>
            <a:r>
              <a:rPr lang="en-US" baseline="-25000" dirty="0" err="1">
                <a:latin typeface="DengXian" panose="02010600030101010101" pitchFamily="2" charset="-122"/>
                <a:ea typeface="DengXian" panose="02010600030101010101" pitchFamily="2" charset="-122"/>
              </a:rPr>
              <a:t>mn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 </a:t>
            </a: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然后按照多项分布</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随机生成一个单词</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mn</a:t>
            </a:r>
            <a:r>
              <a:rPr 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mn</a:t>
            </a:r>
            <a:r>
              <a:rPr lang="en-US"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文本</a:t>
            </a:r>
            <a:r>
              <a:rPr lang="en-US" altLang="ja-JP"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本身是单词序列</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对应着隐式的话题序列</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068917" y="3333137"/>
            <a:ext cx="1016000" cy="355600"/>
          </a:xfrm>
          <a:prstGeom prst="rect">
            <a:avLst/>
          </a:prstGeom>
        </p:spPr>
      </p:pic>
      <p:pic>
        <p:nvPicPr>
          <p:cNvPr id="5" name="Picture 4"/>
          <p:cNvPicPr>
            <a:picLocks noChangeAspect="1"/>
          </p:cNvPicPr>
          <p:nvPr/>
        </p:nvPicPr>
        <p:blipFill>
          <a:blip r:embed="rId1"/>
          <a:stretch>
            <a:fillRect/>
          </a:stretch>
        </p:blipFill>
        <p:spPr>
          <a:xfrm>
            <a:off x="9710528" y="3384756"/>
            <a:ext cx="1016000" cy="355600"/>
          </a:xfrm>
          <a:prstGeom prst="rect">
            <a:avLst/>
          </a:prstGeom>
        </p:spPr>
      </p:pic>
      <p:pic>
        <p:nvPicPr>
          <p:cNvPr id="6" name="Picture 5"/>
          <p:cNvPicPr>
            <a:picLocks noChangeAspect="1"/>
          </p:cNvPicPr>
          <p:nvPr/>
        </p:nvPicPr>
        <p:blipFill>
          <a:blip r:embed="rId2"/>
          <a:stretch>
            <a:fillRect/>
          </a:stretch>
        </p:blipFill>
        <p:spPr>
          <a:xfrm>
            <a:off x="4068917" y="3883270"/>
            <a:ext cx="1219200" cy="368300"/>
          </a:xfrm>
          <a:prstGeom prst="rect">
            <a:avLst/>
          </a:prstGeom>
        </p:spPr>
      </p:pic>
      <p:pic>
        <p:nvPicPr>
          <p:cNvPr id="7" name="Picture 6"/>
          <p:cNvPicPr>
            <a:picLocks noChangeAspect="1"/>
          </p:cNvPicPr>
          <p:nvPr/>
        </p:nvPicPr>
        <p:blipFill>
          <a:blip r:embed="rId2"/>
          <a:stretch>
            <a:fillRect/>
          </a:stretch>
        </p:blipFill>
        <p:spPr>
          <a:xfrm>
            <a:off x="10430388" y="3883270"/>
            <a:ext cx="1219200" cy="368300"/>
          </a:xfrm>
          <a:prstGeom prst="rect">
            <a:avLst/>
          </a:prstGeom>
        </p:spPr>
      </p:pic>
      <p:pic>
        <p:nvPicPr>
          <p:cNvPr id="8" name="Picture 7"/>
          <p:cNvPicPr>
            <a:picLocks noChangeAspect="1"/>
          </p:cNvPicPr>
          <p:nvPr/>
        </p:nvPicPr>
        <p:blipFill rotWithShape="1">
          <a:blip r:embed="rId3"/>
          <a:srcRect t="-2" r="1188" b="1"/>
          <a:stretch>
            <a:fillRect/>
          </a:stretch>
        </p:blipFill>
        <p:spPr>
          <a:xfrm>
            <a:off x="5084917" y="4946656"/>
            <a:ext cx="2975718" cy="296211"/>
          </a:xfrm>
          <a:prstGeom prst="rect">
            <a:avLst/>
          </a:prstGeom>
        </p:spPr>
      </p:pic>
      <p:pic>
        <p:nvPicPr>
          <p:cNvPr id="9" name="Picture 8"/>
          <p:cNvPicPr>
            <a:picLocks noChangeAspect="1"/>
          </p:cNvPicPr>
          <p:nvPr/>
        </p:nvPicPr>
        <p:blipFill>
          <a:blip r:embed="rId4"/>
          <a:stretch>
            <a:fillRect/>
          </a:stretch>
        </p:blipFill>
        <p:spPr>
          <a:xfrm>
            <a:off x="2376267" y="5363594"/>
            <a:ext cx="2832100" cy="330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的文本生成算法</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124857" y="2641600"/>
            <a:ext cx="9942286" cy="3352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的文本生成算法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的文本生成过程中，假定话题个数</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给定，实际通常通过实验选定</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狄利 克雷分布的超参数</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通常也是事先给定的</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在没有其他先验知识的情况下，可以假设向量</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的所有分量均为</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，这时的文本的话题分布</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是对称的，话题的单词分布</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也是对称的。 </a:t>
            </a:r>
            <a:endParaRPr lang="en-US"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6014112" y="5141218"/>
            <a:ext cx="342900" cy="317500"/>
          </a:xfrm>
          <a:prstGeom prst="rect">
            <a:avLst/>
          </a:prstGeom>
        </p:spPr>
      </p:pic>
      <p:pic>
        <p:nvPicPr>
          <p:cNvPr id="6" name="Picture 5"/>
          <p:cNvPicPr>
            <a:picLocks noChangeAspect="1"/>
          </p:cNvPicPr>
          <p:nvPr/>
        </p:nvPicPr>
        <p:blipFill>
          <a:blip r:embed="rId2"/>
          <a:stretch>
            <a:fillRect/>
          </a:stretch>
        </p:blipFill>
        <p:spPr>
          <a:xfrm>
            <a:off x="10726708" y="5226612"/>
            <a:ext cx="317500" cy="228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概率图模型</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1171830" cy="4351338"/>
          </a:xfrm>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模型本质是一种概率图模型</a:t>
            </a:r>
            <a:r>
              <a:rPr lang="en-US" altLang="ja-JP"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probabilistic graphical model)</a:t>
            </a:r>
            <a:endParaRPr lang="en-US"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下图</a:t>
            </a:r>
            <a:r>
              <a:rPr lang="ja-JP" altLang="en-US">
                <a:latin typeface="DengXian" panose="02010600030101010101" pitchFamily="2" charset="-122"/>
                <a:ea typeface="DengXian" panose="02010600030101010101" pitchFamily="2" charset="-122"/>
              </a:rPr>
              <a:t>为 </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作为概率图模型的板块表示（</a:t>
            </a:r>
            <a:r>
              <a:rPr lang="en-US" dirty="0">
                <a:latin typeface="DengXian" panose="02010600030101010101" pitchFamily="2" charset="-122"/>
                <a:ea typeface="DengXian" panose="02010600030101010101" pitchFamily="2" charset="-122"/>
              </a:rPr>
              <a:t>plate notation)</a:t>
            </a:r>
            <a:endParaRPr lang="en-US"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081378" y="3732012"/>
            <a:ext cx="5014622" cy="2657476"/>
          </a:xfrm>
          <a:prstGeom prst="rect">
            <a:avLst/>
          </a:prstGeom>
        </p:spPr>
      </p:pic>
      <p:sp>
        <p:nvSpPr>
          <p:cNvPr id="5" name="TextBox 4"/>
          <p:cNvSpPr txBox="1"/>
          <p:nvPr/>
        </p:nvSpPr>
        <p:spPr>
          <a:xfrm>
            <a:off x="6146043" y="3489760"/>
            <a:ext cx="5518735"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latin typeface="DengXian" panose="02010600030101010101" pitchFamily="2" charset="-122"/>
                <a:ea typeface="DengXian" panose="02010600030101010101" pitchFamily="2" charset="-122"/>
              </a:rPr>
              <a:t>图中结点表示随机变量</a:t>
            </a:r>
            <a:endParaRPr lang="en-GB" altLang="ja-JP" sz="2800" dirty="0">
              <a:latin typeface="DengXian" panose="02010600030101010101" pitchFamily="2" charset="-122"/>
              <a:ea typeface="DengXian" panose="02010600030101010101" pitchFamily="2" charset="-122"/>
            </a:endParaRPr>
          </a:p>
          <a:p>
            <a:pPr marL="457200" indent="-457200">
              <a:buFont typeface="Arial" panose="020B0604020202020204" pitchFamily="34" charset="0"/>
              <a:buChar char="•"/>
            </a:pPr>
            <a:r>
              <a:rPr lang="ja-JP" altLang="en-US" sz="2800">
                <a:latin typeface="DengXian" panose="02010600030101010101" pitchFamily="2" charset="-122"/>
                <a:ea typeface="DengXian" panose="02010600030101010101" pitchFamily="2" charset="-122"/>
              </a:rPr>
              <a:t>实心结点是观测变量</a:t>
            </a:r>
            <a:endParaRPr lang="en-GB" altLang="ja-JP" sz="2800" dirty="0">
              <a:latin typeface="DengXian" panose="02010600030101010101" pitchFamily="2" charset="-122"/>
              <a:ea typeface="DengXian" panose="02010600030101010101" pitchFamily="2" charset="-122"/>
            </a:endParaRPr>
          </a:p>
          <a:p>
            <a:pPr marL="457200" indent="-457200">
              <a:buFont typeface="Arial" panose="020B0604020202020204" pitchFamily="34" charset="0"/>
              <a:buChar char="•"/>
            </a:pPr>
            <a:r>
              <a:rPr lang="ja-JP" altLang="en-US" sz="2800">
                <a:latin typeface="DengXian" panose="02010600030101010101" pitchFamily="2" charset="-122"/>
                <a:ea typeface="DengXian" panose="02010600030101010101" pitchFamily="2" charset="-122"/>
              </a:rPr>
              <a:t>空心结点是隐变量</a:t>
            </a:r>
            <a:endParaRPr lang="en-GB" altLang="ja-JP" sz="2800" dirty="0">
              <a:latin typeface="DengXian" panose="02010600030101010101" pitchFamily="2" charset="-122"/>
              <a:ea typeface="DengXian" panose="02010600030101010101" pitchFamily="2" charset="-122"/>
            </a:endParaRPr>
          </a:p>
          <a:p>
            <a:pPr marL="457200" indent="-457200">
              <a:buFont typeface="Arial" panose="020B0604020202020204" pitchFamily="34" charset="0"/>
              <a:buChar char="•"/>
            </a:pPr>
            <a:r>
              <a:rPr lang="ja-JP" altLang="en-US" sz="2800">
                <a:latin typeface="DengXian" panose="02010600030101010101" pitchFamily="2" charset="-122"/>
                <a:ea typeface="DengXian" panose="02010600030101010101" pitchFamily="2" charset="-122"/>
              </a:rPr>
              <a:t>有向边表示概率依存关系</a:t>
            </a:r>
            <a:endParaRPr lang="en-GB" altLang="ja-JP" sz="2800" dirty="0">
              <a:latin typeface="DengXian" panose="02010600030101010101" pitchFamily="2" charset="-122"/>
              <a:ea typeface="DengXian" panose="02010600030101010101" pitchFamily="2" charset="-122"/>
            </a:endParaRPr>
          </a:p>
          <a:p>
            <a:pPr marL="457200" indent="-457200">
              <a:buFont typeface="Arial" panose="020B0604020202020204" pitchFamily="34" charset="0"/>
              <a:buChar char="•"/>
            </a:pPr>
            <a:r>
              <a:rPr lang="ja-JP" altLang="en-US" sz="2800">
                <a:latin typeface="DengXian" panose="02010600030101010101" pitchFamily="2" charset="-122"/>
                <a:ea typeface="DengXian" panose="02010600030101010101" pitchFamily="2" charset="-122"/>
              </a:rPr>
              <a:t>矩形（板块）表示重复，板块内数字表示重复的次数。</a:t>
            </a:r>
            <a:endParaRPr lang="en-US" sz="2800" dirty="0">
              <a:latin typeface="DengXian" panose="02010600030101010101" pitchFamily="2" charset="-122"/>
              <a:ea typeface="DengXian" panose="02010600030101010101" pitchFamily="2" charset="-122"/>
            </a:endParaRPr>
          </a:p>
          <a:p>
            <a:endParaRPr lang="en-US" sz="2800" dirty="0">
              <a:latin typeface="DengXian" panose="02010600030101010101" pitchFamily="2" charset="-122"/>
              <a:ea typeface="DengXian"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概率图模型</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Autofit/>
          </a:bodyPr>
          <a:lstStyle/>
          <a:p>
            <a:r>
              <a:rPr lang="ja-JP" altLang="en-US" sz="2200">
                <a:latin typeface="DengXian" panose="02010600030101010101" pitchFamily="2" charset="-122"/>
                <a:ea typeface="DengXian" panose="02010600030101010101" pitchFamily="2" charset="-122"/>
              </a:rPr>
              <a:t>图中</a:t>
            </a:r>
            <a:r>
              <a:rPr lang="en-US" sz="2200" dirty="0">
                <a:latin typeface="DengXian" panose="02010600030101010101" pitchFamily="2" charset="-122"/>
                <a:ea typeface="DengXian" panose="02010600030101010101" pitchFamily="2" charset="-122"/>
              </a:rPr>
              <a:t>LDA</a:t>
            </a:r>
            <a:r>
              <a:rPr lang="ja-JP" altLang="en-US" sz="2200">
                <a:latin typeface="DengXian" panose="02010600030101010101" pitchFamily="2" charset="-122"/>
                <a:ea typeface="DengXian" panose="02010600030101010101" pitchFamily="2" charset="-122"/>
              </a:rPr>
              <a:t>板块表示，结点</a:t>
            </a:r>
            <a:r>
              <a:rPr lang="zh-CN" altLang="en-US" sz="2200" dirty="0">
                <a:latin typeface="DengXian" panose="02010600030101010101" pitchFamily="2" charset="-122"/>
                <a:ea typeface="DengXian" panose="02010600030101010101" pitchFamily="2" charset="-122"/>
              </a:rPr>
              <a:t> </a:t>
            </a:r>
            <a:r>
              <a:rPr lang="el-GR" sz="2200" dirty="0">
                <a:latin typeface="DengXian" panose="02010600030101010101" pitchFamily="2" charset="-122"/>
                <a:ea typeface="DengXian" panose="02010600030101010101" pitchFamily="2" charset="-122"/>
              </a:rPr>
              <a:t>α</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和</a:t>
            </a:r>
            <a:r>
              <a:rPr lang="zh-CN" altLang="en-US" sz="2200" dirty="0">
                <a:latin typeface="DengXian" panose="02010600030101010101" pitchFamily="2" charset="-122"/>
                <a:ea typeface="DengXian" panose="02010600030101010101" pitchFamily="2" charset="-122"/>
              </a:rPr>
              <a:t> </a:t>
            </a:r>
            <a:r>
              <a:rPr lang="el-GR" altLang="ja-JP" sz="2200" dirty="0">
                <a:latin typeface="DengXian" panose="02010600030101010101" pitchFamily="2" charset="-122"/>
                <a:ea typeface="DengXian" panose="02010600030101010101" pitchFamily="2" charset="-122"/>
              </a:rPr>
              <a:t>β</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是模型的超参数</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表示话题的单词分布的参数</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表示文本的话题分布的参数</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en-US" altLang="ja-JP" sz="2200" dirty="0" err="1">
                <a:latin typeface="DengXian" panose="02010600030101010101" pitchFamily="2" charset="-122"/>
                <a:ea typeface="DengXian" panose="02010600030101010101" pitchFamily="2" charset="-122"/>
              </a:rPr>
              <a:t>z</a:t>
            </a:r>
            <a:r>
              <a:rPr lang="en-US" sz="2200" baseline="-25000" dirty="0" err="1">
                <a:latin typeface="DengXian" panose="02010600030101010101" pitchFamily="2" charset="-122"/>
                <a:ea typeface="DengXian" panose="02010600030101010101" pitchFamily="2" charset="-122"/>
              </a:rPr>
              <a:t>mn</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表示话题，结点 </a:t>
            </a:r>
            <a:r>
              <a:rPr lang="en-US" altLang="zh-CN" sz="2200" dirty="0" err="1">
                <a:latin typeface="DengXian" panose="02010600030101010101" pitchFamily="2" charset="-122"/>
                <a:ea typeface="DengXian" panose="02010600030101010101" pitchFamily="2" charset="-122"/>
              </a:rPr>
              <a:t>v</a:t>
            </a:r>
            <a:r>
              <a:rPr lang="en-US" sz="2200" baseline="-25000" dirty="0" err="1">
                <a:latin typeface="DengXian" panose="02010600030101010101" pitchFamily="2" charset="-122"/>
                <a:ea typeface="DengXian" panose="02010600030101010101" pitchFamily="2" charset="-122"/>
              </a:rPr>
              <a:t>mn</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表示单词</a:t>
            </a:r>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el-GR" altLang="ja-JP" sz="2200" dirty="0">
                <a:latin typeface="DengXian" panose="02010600030101010101" pitchFamily="2" charset="-122"/>
                <a:ea typeface="DengXian" panose="02010600030101010101" pitchFamily="2" charset="-122"/>
              </a:rPr>
              <a:t>β</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指向结点</a:t>
            </a:r>
            <a:r>
              <a:rPr lang="zh-CN" altLang="en-US" sz="2200" dirty="0">
                <a:latin typeface="DengXian" panose="02010600030101010101" pitchFamily="2" charset="-122"/>
                <a:ea typeface="DengXian" panose="02010600030101010101" pitchFamily="2" charset="-122"/>
              </a:rPr>
              <a:t>    </a:t>
            </a:r>
            <a:r>
              <a:rPr 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重复</a:t>
            </a:r>
            <a:r>
              <a:rPr lang="en-US" sz="2200" dirty="0">
                <a:latin typeface="DengXian" panose="02010600030101010101" pitchFamily="2" charset="-122"/>
                <a:ea typeface="DengXian" panose="02010600030101010101" pitchFamily="2" charset="-122"/>
              </a:rPr>
              <a:t>K</a:t>
            </a:r>
            <a:r>
              <a:rPr lang="ja-JP" altLang="en-US" sz="2200">
                <a:latin typeface="DengXian" panose="02010600030101010101" pitchFamily="2" charset="-122"/>
                <a:ea typeface="DengXian" panose="02010600030101010101" pitchFamily="2" charset="-122"/>
              </a:rPr>
              <a:t>次，表示根据超参数</a:t>
            </a:r>
            <a:r>
              <a:rPr lang="zh-CN" altLang="en-US" sz="2200" dirty="0">
                <a:latin typeface="DengXian" panose="02010600030101010101" pitchFamily="2" charset="-122"/>
                <a:ea typeface="DengXian" panose="02010600030101010101" pitchFamily="2" charset="-122"/>
              </a:rPr>
              <a:t> </a:t>
            </a:r>
            <a:r>
              <a:rPr lang="el-GR" altLang="ja-JP" sz="2200" dirty="0">
                <a:latin typeface="DengXian" panose="02010600030101010101" pitchFamily="2" charset="-122"/>
                <a:ea typeface="DengXian" panose="02010600030101010101" pitchFamily="2" charset="-122"/>
              </a:rPr>
              <a:t>β</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生成</a:t>
            </a:r>
            <a:r>
              <a:rPr lang="en-US" sz="2200" dirty="0">
                <a:latin typeface="DengXian" panose="02010600030101010101" pitchFamily="2" charset="-122"/>
                <a:ea typeface="DengXian" panose="02010600030101010101" pitchFamily="2" charset="-122"/>
              </a:rPr>
              <a:t>K</a:t>
            </a:r>
            <a:r>
              <a:rPr lang="ja-JP" altLang="en-US" sz="2200">
                <a:latin typeface="DengXian" panose="02010600030101010101" pitchFamily="2" charset="-122"/>
                <a:ea typeface="DengXian" panose="02010600030101010101" pitchFamily="2" charset="-122"/>
              </a:rPr>
              <a:t>个话题的单词分布的参数</a:t>
            </a:r>
            <a:r>
              <a:rPr lang="zh-CN" altLang="en-US" sz="2200" dirty="0">
                <a:latin typeface="DengXian" panose="02010600030101010101" pitchFamily="2" charset="-122"/>
                <a:ea typeface="DengXian" panose="02010600030101010101" pitchFamily="2" charset="-122"/>
              </a:rPr>
              <a:t>    </a:t>
            </a:r>
            <a:endParaRPr lang="en-GB" altLang="zh-CN"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el-GR" sz="2200" dirty="0">
                <a:latin typeface="DengXian" panose="02010600030101010101" pitchFamily="2" charset="-122"/>
                <a:ea typeface="DengXian" panose="02010600030101010101" pitchFamily="2" charset="-122"/>
              </a:rPr>
              <a:t>α</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指向结点</a:t>
            </a:r>
            <a:r>
              <a:rPr lang="zh-CN" altLang="en-US" sz="2200" dirty="0">
                <a:latin typeface="DengXian" panose="02010600030101010101" pitchFamily="2" charset="-122"/>
                <a:ea typeface="DengXian" panose="02010600030101010101" pitchFamily="2" charset="-122"/>
              </a:rPr>
              <a:t>    </a:t>
            </a:r>
            <a:r>
              <a:rPr 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重复</a:t>
            </a:r>
            <a:r>
              <a:rPr lang="en-US" sz="2200" dirty="0">
                <a:latin typeface="DengXian" panose="02010600030101010101" pitchFamily="2" charset="-122"/>
                <a:ea typeface="DengXian" panose="02010600030101010101" pitchFamily="2" charset="-122"/>
              </a:rPr>
              <a:t>M</a:t>
            </a:r>
            <a:r>
              <a:rPr lang="ja-JP" altLang="en-US" sz="2200">
                <a:latin typeface="DengXian" panose="02010600030101010101" pitchFamily="2" charset="-122"/>
                <a:ea typeface="DengXian" panose="02010600030101010101" pitchFamily="2" charset="-122"/>
              </a:rPr>
              <a:t>次，表示根据超参数</a:t>
            </a:r>
            <a:r>
              <a:rPr lang="zh-CN" altLang="en-US" sz="2200" dirty="0">
                <a:latin typeface="DengXian" panose="02010600030101010101" pitchFamily="2" charset="-122"/>
                <a:ea typeface="DengXian" panose="02010600030101010101" pitchFamily="2" charset="-122"/>
              </a:rPr>
              <a:t> </a:t>
            </a:r>
            <a:r>
              <a:rPr lang="el-GR" sz="2200" dirty="0">
                <a:latin typeface="DengXian" panose="02010600030101010101" pitchFamily="2" charset="-122"/>
                <a:ea typeface="DengXian" panose="02010600030101010101" pitchFamily="2" charset="-122"/>
              </a:rPr>
              <a:t>α</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生成</a:t>
            </a:r>
            <a:r>
              <a:rPr lang="en-US" sz="2200" dirty="0">
                <a:latin typeface="DengXian" panose="02010600030101010101" pitchFamily="2" charset="-122"/>
                <a:ea typeface="DengXian" panose="02010600030101010101" pitchFamily="2" charset="-122"/>
              </a:rPr>
              <a:t>M</a:t>
            </a:r>
            <a:r>
              <a:rPr lang="ja-JP" altLang="en-US" sz="2200">
                <a:latin typeface="DengXian" panose="02010600030101010101" pitchFamily="2" charset="-122"/>
                <a:ea typeface="DengXian" panose="02010600030101010101" pitchFamily="2" charset="-122"/>
              </a:rPr>
              <a:t>个文本的话题分布的参数</a:t>
            </a:r>
            <a:r>
              <a:rPr lang="zh-CN" altLang="en-US" sz="2200" dirty="0">
                <a:latin typeface="DengXian" panose="02010600030101010101" pitchFamily="2" charset="-122"/>
                <a:ea typeface="DengXian" panose="02010600030101010101" pitchFamily="2" charset="-122"/>
              </a:rPr>
              <a:t>    </a:t>
            </a:r>
            <a:endParaRPr lang="en-US" altLang="zh-CN"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指向结点</a:t>
            </a:r>
            <a:r>
              <a:rPr lang="zh-CN" altLang="en-US" sz="2200" dirty="0">
                <a:latin typeface="DengXian" panose="02010600030101010101" pitchFamily="2" charset="-122"/>
                <a:ea typeface="DengXian" panose="02010600030101010101" pitchFamily="2" charset="-122"/>
              </a:rPr>
              <a:t> </a:t>
            </a:r>
            <a:r>
              <a:rPr lang="en-US" altLang="ja-JP" sz="2200" dirty="0" err="1">
                <a:latin typeface="DengXian" panose="02010600030101010101" pitchFamily="2" charset="-122"/>
                <a:ea typeface="DengXian" panose="02010600030101010101" pitchFamily="2" charset="-122"/>
              </a:rPr>
              <a:t>z</a:t>
            </a:r>
            <a:r>
              <a:rPr lang="en-US" sz="2200" baseline="-25000" dirty="0" err="1">
                <a:latin typeface="DengXian" panose="02010600030101010101" pitchFamily="2" charset="-122"/>
                <a:ea typeface="DengXian" panose="02010600030101010101" pitchFamily="2" charset="-122"/>
              </a:rPr>
              <a:t>mn</a:t>
            </a:r>
            <a:r>
              <a:rPr lang="zh-CN" altLang="en-US" sz="2200" dirty="0">
                <a:latin typeface="DengXian" panose="02010600030101010101" pitchFamily="2" charset="-122"/>
                <a:ea typeface="DengXian" panose="02010600030101010101" pitchFamily="2" charset="-122"/>
              </a:rPr>
              <a:t> </a:t>
            </a:r>
            <a:r>
              <a:rPr 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重复</a:t>
            </a:r>
            <a:r>
              <a:rPr lang="en-US" sz="2200" dirty="0">
                <a:latin typeface="DengXian" panose="02010600030101010101" pitchFamily="2" charset="-122"/>
                <a:ea typeface="DengXian" panose="02010600030101010101" pitchFamily="2" charset="-122"/>
              </a:rPr>
              <a:t>N</a:t>
            </a:r>
            <a:r>
              <a:rPr lang="en-US" sz="2200" baseline="-25000" dirty="0">
                <a:latin typeface="DengXian" panose="02010600030101010101" pitchFamily="2" charset="-122"/>
                <a:ea typeface="DengXian" panose="02010600030101010101" pitchFamily="2" charset="-122"/>
              </a:rPr>
              <a:t>m</a:t>
            </a:r>
            <a:r>
              <a:rPr lang="ja-JP" altLang="en-US" sz="2200">
                <a:latin typeface="DengXian" panose="02010600030101010101" pitchFamily="2" charset="-122"/>
                <a:ea typeface="DengXian" panose="02010600030101010101" pitchFamily="2" charset="-122"/>
              </a:rPr>
              <a:t>次，表示根据文本的话题分布</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生成</a:t>
            </a:r>
            <a:r>
              <a:rPr lang="zh-CN" altLang="en-US" sz="2200" dirty="0">
                <a:latin typeface="DengXian" panose="02010600030101010101" pitchFamily="2" charset="-122"/>
                <a:ea typeface="DengXian" panose="02010600030101010101" pitchFamily="2" charset="-122"/>
              </a:rPr>
              <a:t> </a:t>
            </a:r>
            <a:r>
              <a:rPr lang="en-US" sz="2200" dirty="0">
                <a:latin typeface="DengXian" panose="02010600030101010101" pitchFamily="2" charset="-122"/>
                <a:ea typeface="DengXian" panose="02010600030101010101" pitchFamily="2" charset="-122"/>
              </a:rPr>
              <a:t>N</a:t>
            </a:r>
            <a:r>
              <a:rPr lang="en-US" sz="2200" baseline="-25000" dirty="0">
                <a:latin typeface="DengXian" panose="02010600030101010101" pitchFamily="2" charset="-122"/>
                <a:ea typeface="DengXian" panose="02010600030101010101" pitchFamily="2" charset="-122"/>
              </a:rPr>
              <a:t>m</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个话题</a:t>
            </a:r>
            <a:r>
              <a:rPr lang="zh-CN" altLang="en-US" sz="2200" dirty="0">
                <a:latin typeface="DengXian" panose="02010600030101010101" pitchFamily="2" charset="-122"/>
                <a:ea typeface="DengXian" panose="02010600030101010101" pitchFamily="2" charset="-122"/>
              </a:rPr>
              <a:t> </a:t>
            </a:r>
            <a:r>
              <a:rPr lang="en-US" altLang="ja-JP" sz="2200" dirty="0" err="1">
                <a:latin typeface="DengXian" panose="02010600030101010101" pitchFamily="2" charset="-122"/>
                <a:ea typeface="DengXian" panose="02010600030101010101" pitchFamily="2" charset="-122"/>
              </a:rPr>
              <a:t>z</a:t>
            </a:r>
            <a:r>
              <a:rPr lang="en-US" sz="2200" baseline="-25000" dirty="0" err="1">
                <a:latin typeface="DengXian" panose="02010600030101010101" pitchFamily="2" charset="-122"/>
                <a:ea typeface="DengXian" panose="02010600030101010101" pitchFamily="2" charset="-122"/>
              </a:rPr>
              <a:t>mn</a:t>
            </a:r>
            <a:r>
              <a:rPr lang="en-US" sz="2200" baseline="-25000" dirty="0">
                <a:latin typeface="DengXian" panose="02010600030101010101" pitchFamily="2" charset="-122"/>
                <a:ea typeface="DengXian" panose="02010600030101010101" pitchFamily="2" charset="-122"/>
              </a:rPr>
              <a:t> </a:t>
            </a:r>
            <a:endParaRPr lang="en-US" sz="2200" baseline="-250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结点</a:t>
            </a:r>
            <a:r>
              <a:rPr lang="zh-CN" altLang="en-US" sz="2200" dirty="0">
                <a:latin typeface="DengXian" panose="02010600030101010101" pitchFamily="2" charset="-122"/>
                <a:ea typeface="DengXian" panose="02010600030101010101" pitchFamily="2" charset="-122"/>
              </a:rPr>
              <a:t> </a:t>
            </a:r>
            <a:r>
              <a:rPr lang="en-US" altLang="ja-JP" sz="2200" dirty="0" err="1">
                <a:latin typeface="DengXian" panose="02010600030101010101" pitchFamily="2" charset="-122"/>
                <a:ea typeface="DengXian" panose="02010600030101010101" pitchFamily="2" charset="-122"/>
              </a:rPr>
              <a:t>z</a:t>
            </a:r>
            <a:r>
              <a:rPr lang="en-US" sz="2200" baseline="-25000" dirty="0" err="1">
                <a:latin typeface="DengXian" panose="02010600030101010101" pitchFamily="2" charset="-122"/>
                <a:ea typeface="DengXian" panose="02010600030101010101" pitchFamily="2" charset="-122"/>
              </a:rPr>
              <a:t>mn</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指向结点</a:t>
            </a:r>
            <a:r>
              <a:rPr lang="en-US" sz="2200" dirty="0" err="1">
                <a:latin typeface="DengXian" panose="02010600030101010101" pitchFamily="2" charset="-122"/>
                <a:ea typeface="DengXian" panose="02010600030101010101" pitchFamily="2" charset="-122"/>
              </a:rPr>
              <a:t>w</a:t>
            </a:r>
            <a:r>
              <a:rPr lang="en-US" sz="2200" baseline="-25000" dirty="0" err="1">
                <a:latin typeface="DengXian" panose="02010600030101010101" pitchFamily="2" charset="-122"/>
                <a:ea typeface="DengXian" panose="02010600030101010101" pitchFamily="2" charset="-122"/>
              </a:rPr>
              <a:t>mn</a:t>
            </a:r>
            <a:r>
              <a:rPr 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同时</a:t>
            </a:r>
            <a:r>
              <a:rPr lang="en-US" sz="2200" dirty="0">
                <a:latin typeface="DengXian" panose="02010600030101010101" pitchFamily="2" charset="-122"/>
                <a:ea typeface="DengXian" panose="02010600030101010101" pitchFamily="2" charset="-122"/>
              </a:rPr>
              <a:t>K</a:t>
            </a:r>
            <a:r>
              <a:rPr lang="ja-JP" altLang="en-US" sz="2200">
                <a:latin typeface="DengXian" panose="02010600030101010101" pitchFamily="2" charset="-122"/>
                <a:ea typeface="DengXian" panose="02010600030101010101" pitchFamily="2" charset="-122"/>
              </a:rPr>
              <a:t>个结点</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也指 向结点</a:t>
            </a:r>
            <a:r>
              <a:rPr lang="zh-CN" altLang="en-US" sz="2200" dirty="0">
                <a:latin typeface="DengXian" panose="02010600030101010101" pitchFamily="2" charset="-122"/>
                <a:ea typeface="DengXian" panose="02010600030101010101" pitchFamily="2" charset="-122"/>
              </a:rPr>
              <a:t> </a:t>
            </a:r>
            <a:r>
              <a:rPr lang="en-US" sz="2200" dirty="0" err="1">
                <a:latin typeface="DengXian" panose="02010600030101010101" pitchFamily="2" charset="-122"/>
                <a:ea typeface="DengXian" panose="02010600030101010101" pitchFamily="2" charset="-122"/>
              </a:rPr>
              <a:t>w</a:t>
            </a:r>
            <a:r>
              <a:rPr lang="en-US" sz="2200" baseline="-25000" dirty="0" err="1">
                <a:latin typeface="DengXian" panose="02010600030101010101" pitchFamily="2" charset="-122"/>
                <a:ea typeface="DengXian" panose="02010600030101010101" pitchFamily="2" charset="-122"/>
              </a:rPr>
              <a:t>mn</a:t>
            </a:r>
            <a:r>
              <a:rPr lang="zh-CN" altLang="en-US"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表示根据话题</a:t>
            </a:r>
            <a:r>
              <a:rPr lang="zh-CN" altLang="en-US" sz="2200" dirty="0">
                <a:latin typeface="DengXian" panose="02010600030101010101" pitchFamily="2" charset="-122"/>
                <a:ea typeface="DengXian" panose="02010600030101010101" pitchFamily="2" charset="-122"/>
              </a:rPr>
              <a:t> </a:t>
            </a:r>
            <a:r>
              <a:rPr lang="en-US" altLang="ja-JP" sz="2200" dirty="0" err="1">
                <a:latin typeface="DengXian" panose="02010600030101010101" pitchFamily="2" charset="-122"/>
                <a:ea typeface="DengXian" panose="02010600030101010101" pitchFamily="2" charset="-122"/>
              </a:rPr>
              <a:t>z</a:t>
            </a:r>
            <a:r>
              <a:rPr lang="en-US" sz="2200" baseline="-25000" dirty="0" err="1">
                <a:latin typeface="DengXian" panose="02010600030101010101" pitchFamily="2" charset="-122"/>
                <a:ea typeface="DengXian" panose="02010600030101010101" pitchFamily="2" charset="-122"/>
              </a:rPr>
              <a:t>mn</a:t>
            </a:r>
            <a:r>
              <a:rPr lang="en-US" sz="2200" baseline="-25000" dirty="0">
                <a:latin typeface="DengXian" panose="02010600030101010101" pitchFamily="2" charset="-122"/>
                <a:ea typeface="DengXian" panose="02010600030101010101" pitchFamily="2" charset="-122"/>
              </a:rPr>
              <a:t> </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以及</a:t>
            </a:r>
            <a:r>
              <a:rPr lang="en-US" sz="2200" dirty="0">
                <a:latin typeface="DengXian" panose="02010600030101010101" pitchFamily="2" charset="-122"/>
                <a:ea typeface="DengXian" panose="02010600030101010101" pitchFamily="2" charset="-122"/>
              </a:rPr>
              <a:t>K</a:t>
            </a:r>
            <a:r>
              <a:rPr lang="ja-JP" altLang="en-US" sz="2200">
                <a:latin typeface="DengXian" panose="02010600030101010101" pitchFamily="2" charset="-122"/>
                <a:ea typeface="DengXian" panose="02010600030101010101" pitchFamily="2" charset="-122"/>
              </a:rPr>
              <a:t>个话题的单词分布</a:t>
            </a:r>
            <a:r>
              <a:rPr lang="zh-CN" altLang="en-US" sz="2200" dirty="0">
                <a:latin typeface="DengXian" panose="02010600030101010101" pitchFamily="2" charset="-122"/>
                <a:ea typeface="DengXian" panose="02010600030101010101" pitchFamily="2" charset="-122"/>
              </a:rPr>
              <a:t>     </a:t>
            </a:r>
            <a:r>
              <a:rPr lang="ja-JP" altLang="en-US" sz="2200">
                <a:latin typeface="DengXian" panose="02010600030101010101" pitchFamily="2" charset="-122"/>
                <a:ea typeface="DengXian" panose="02010600030101010101" pitchFamily="2" charset="-122"/>
              </a:rPr>
              <a:t>生成单词</a:t>
            </a:r>
            <a:r>
              <a:rPr lang="zh-CN" altLang="en-US" sz="2200" dirty="0">
                <a:latin typeface="DengXian" panose="02010600030101010101" pitchFamily="2" charset="-122"/>
                <a:ea typeface="DengXian" panose="02010600030101010101" pitchFamily="2" charset="-122"/>
              </a:rPr>
              <a:t> </a:t>
            </a:r>
            <a:r>
              <a:rPr lang="en-US" sz="2200" dirty="0" err="1">
                <a:latin typeface="DengXian" panose="02010600030101010101" pitchFamily="2" charset="-122"/>
                <a:ea typeface="DengXian" panose="02010600030101010101" pitchFamily="2" charset="-122"/>
              </a:rPr>
              <a:t>w</a:t>
            </a:r>
            <a:r>
              <a:rPr lang="en-US" sz="2200" baseline="-25000" dirty="0" err="1">
                <a:latin typeface="DengXian" panose="02010600030101010101" pitchFamily="2" charset="-122"/>
                <a:ea typeface="DengXian" panose="02010600030101010101" pitchFamily="2" charset="-122"/>
              </a:rPr>
              <a:t>mn</a:t>
            </a:r>
            <a:r>
              <a:rPr lang="zh-CN" altLang="en-US" sz="2200" dirty="0">
                <a:latin typeface="DengXian" panose="02010600030101010101" pitchFamily="2" charset="-122"/>
                <a:ea typeface="DengXian" panose="02010600030101010101" pitchFamily="2" charset="-122"/>
              </a:rPr>
              <a:t> </a:t>
            </a:r>
            <a:r>
              <a:rPr lang="en-US" sz="2200" dirty="0">
                <a:latin typeface="DengXian" panose="02010600030101010101" pitchFamily="2" charset="-122"/>
                <a:ea typeface="DengXian" panose="02010600030101010101" pitchFamily="2" charset="-122"/>
              </a:rPr>
              <a:t>。 </a:t>
            </a:r>
            <a:endParaRPr lang="en-US" sz="2200" dirty="0">
              <a:latin typeface="DengXian" panose="02010600030101010101" pitchFamily="2" charset="-122"/>
              <a:ea typeface="DengXian" panose="02010600030101010101" pitchFamily="2" charset="-122"/>
            </a:endParaRPr>
          </a:p>
          <a:p>
            <a:endParaRPr lang="en-US" sz="22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7433924" y="1661552"/>
            <a:ext cx="4017656" cy="2129138"/>
          </a:xfrm>
          <a:prstGeom prst="rect">
            <a:avLst/>
          </a:prstGeom>
        </p:spPr>
      </p:pic>
      <p:pic>
        <p:nvPicPr>
          <p:cNvPr id="6" name="Picture 5"/>
          <p:cNvPicPr>
            <a:picLocks noChangeAspect="1"/>
          </p:cNvPicPr>
          <p:nvPr/>
        </p:nvPicPr>
        <p:blipFill>
          <a:blip r:embed="rId2"/>
          <a:stretch>
            <a:fillRect/>
          </a:stretch>
        </p:blipFill>
        <p:spPr>
          <a:xfrm>
            <a:off x="1702178" y="3147653"/>
            <a:ext cx="342900" cy="317500"/>
          </a:xfrm>
          <a:prstGeom prst="rect">
            <a:avLst/>
          </a:prstGeom>
        </p:spPr>
      </p:pic>
      <p:pic>
        <p:nvPicPr>
          <p:cNvPr id="7" name="Picture 6"/>
          <p:cNvPicPr>
            <a:picLocks noChangeAspect="1"/>
          </p:cNvPicPr>
          <p:nvPr/>
        </p:nvPicPr>
        <p:blipFill>
          <a:blip r:embed="rId3"/>
          <a:stretch>
            <a:fillRect/>
          </a:stretch>
        </p:blipFill>
        <p:spPr>
          <a:xfrm>
            <a:off x="1727578" y="2766484"/>
            <a:ext cx="317500" cy="228600"/>
          </a:xfrm>
          <a:prstGeom prst="rect">
            <a:avLst/>
          </a:prstGeom>
        </p:spPr>
      </p:pic>
      <p:pic>
        <p:nvPicPr>
          <p:cNvPr id="8" name="Picture 7"/>
          <p:cNvPicPr>
            <a:picLocks noChangeAspect="1"/>
          </p:cNvPicPr>
          <p:nvPr/>
        </p:nvPicPr>
        <p:blipFill>
          <a:blip r:embed="rId3"/>
          <a:stretch>
            <a:fillRect/>
          </a:stretch>
        </p:blipFill>
        <p:spPr>
          <a:xfrm>
            <a:off x="3126957" y="4050322"/>
            <a:ext cx="317500" cy="228600"/>
          </a:xfrm>
          <a:prstGeom prst="rect">
            <a:avLst/>
          </a:prstGeom>
        </p:spPr>
      </p:pic>
      <p:pic>
        <p:nvPicPr>
          <p:cNvPr id="10" name="Picture 9"/>
          <p:cNvPicPr>
            <a:picLocks noChangeAspect="1"/>
          </p:cNvPicPr>
          <p:nvPr/>
        </p:nvPicPr>
        <p:blipFill>
          <a:blip r:embed="rId3"/>
          <a:stretch>
            <a:fillRect/>
          </a:stretch>
        </p:blipFill>
        <p:spPr>
          <a:xfrm>
            <a:off x="11036300" y="4050322"/>
            <a:ext cx="317500" cy="228600"/>
          </a:xfrm>
          <a:prstGeom prst="rect">
            <a:avLst/>
          </a:prstGeom>
        </p:spPr>
      </p:pic>
      <p:pic>
        <p:nvPicPr>
          <p:cNvPr id="11" name="Picture 10"/>
          <p:cNvPicPr>
            <a:picLocks noChangeAspect="1"/>
          </p:cNvPicPr>
          <p:nvPr/>
        </p:nvPicPr>
        <p:blipFill>
          <a:blip r:embed="rId2"/>
          <a:stretch>
            <a:fillRect/>
          </a:stretch>
        </p:blipFill>
        <p:spPr>
          <a:xfrm>
            <a:off x="3125426" y="4446931"/>
            <a:ext cx="342900" cy="317500"/>
          </a:xfrm>
          <a:prstGeom prst="rect">
            <a:avLst/>
          </a:prstGeom>
        </p:spPr>
      </p:pic>
      <p:pic>
        <p:nvPicPr>
          <p:cNvPr id="12" name="Picture 11"/>
          <p:cNvPicPr>
            <a:picLocks noChangeAspect="1"/>
          </p:cNvPicPr>
          <p:nvPr/>
        </p:nvPicPr>
        <p:blipFill>
          <a:blip r:embed="rId2"/>
          <a:stretch>
            <a:fillRect/>
          </a:stretch>
        </p:blipFill>
        <p:spPr>
          <a:xfrm>
            <a:off x="11195050" y="4459288"/>
            <a:ext cx="342900" cy="317500"/>
          </a:xfrm>
          <a:prstGeom prst="rect">
            <a:avLst/>
          </a:prstGeom>
        </p:spPr>
      </p:pic>
      <p:pic>
        <p:nvPicPr>
          <p:cNvPr id="13" name="Picture 12"/>
          <p:cNvPicPr>
            <a:picLocks noChangeAspect="1"/>
          </p:cNvPicPr>
          <p:nvPr/>
        </p:nvPicPr>
        <p:blipFill>
          <a:blip r:embed="rId2"/>
          <a:stretch>
            <a:fillRect/>
          </a:stretch>
        </p:blipFill>
        <p:spPr>
          <a:xfrm>
            <a:off x="1697581" y="4878948"/>
            <a:ext cx="342900" cy="317500"/>
          </a:xfrm>
          <a:prstGeom prst="rect">
            <a:avLst/>
          </a:prstGeom>
        </p:spPr>
      </p:pic>
      <p:pic>
        <p:nvPicPr>
          <p:cNvPr id="14" name="Picture 13"/>
          <p:cNvPicPr>
            <a:picLocks noChangeAspect="1"/>
          </p:cNvPicPr>
          <p:nvPr/>
        </p:nvPicPr>
        <p:blipFill>
          <a:blip r:embed="rId2"/>
          <a:stretch>
            <a:fillRect/>
          </a:stretch>
        </p:blipFill>
        <p:spPr>
          <a:xfrm>
            <a:off x="8492308" y="4878948"/>
            <a:ext cx="342900" cy="317500"/>
          </a:xfrm>
          <a:prstGeom prst="rect">
            <a:avLst/>
          </a:prstGeom>
        </p:spPr>
      </p:pic>
      <p:pic>
        <p:nvPicPr>
          <p:cNvPr id="15" name="Picture 14"/>
          <p:cNvPicPr>
            <a:picLocks noChangeAspect="1"/>
          </p:cNvPicPr>
          <p:nvPr/>
        </p:nvPicPr>
        <p:blipFill>
          <a:blip r:embed="rId3"/>
          <a:stretch>
            <a:fillRect/>
          </a:stretch>
        </p:blipFill>
        <p:spPr>
          <a:xfrm>
            <a:off x="5638036" y="5342791"/>
            <a:ext cx="317500" cy="228600"/>
          </a:xfrm>
          <a:prstGeom prst="rect">
            <a:avLst/>
          </a:prstGeom>
        </p:spPr>
      </p:pic>
      <p:pic>
        <p:nvPicPr>
          <p:cNvPr id="17" name="Picture 16"/>
          <p:cNvPicPr>
            <a:picLocks noChangeAspect="1"/>
          </p:cNvPicPr>
          <p:nvPr/>
        </p:nvPicPr>
        <p:blipFill>
          <a:blip r:embed="rId3"/>
          <a:stretch>
            <a:fillRect/>
          </a:stretch>
        </p:blipFill>
        <p:spPr>
          <a:xfrm>
            <a:off x="3444457" y="5670550"/>
            <a:ext cx="317500" cy="228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潜在狄利克雷分配</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的文本集合的生成过程如下：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首先随机生成一个文本的话题分布</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之后在该文本的每个位置，依据该文本的话题分布随机生成一个话题</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然后在该位置依据该话题的单词分布随机生成一个单词，直至文本的最后一个位置，生成整个文本。</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重复以 上过程生成所有文本。</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128917" y="2609664"/>
            <a:ext cx="5310748" cy="3245930"/>
          </a:xfrm>
          <a:prstGeom prst="rect">
            <a:avLst/>
          </a:prstGeom>
        </p:spPr>
      </p:pic>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概率图模型</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板块表示的优点是简洁，板块表示展开之后，成为普通的有向图表示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有向图中结点表示随机变量，有向边表示概率依存关系。可以看出</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是相同随机 变量被重复多次使用的概率图模型。</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随机变量序列的可交换性 </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一个有限的随机变量序列是可交换的（</a:t>
            </a:r>
            <a:r>
              <a:rPr lang="en-US" dirty="0">
                <a:latin typeface="DengXian" panose="02010600030101010101" pitchFamily="2" charset="-122"/>
                <a:ea typeface="DengXian" panose="02010600030101010101" pitchFamily="2" charset="-122"/>
              </a:rPr>
              <a:t>exchangeable)，</a:t>
            </a:r>
            <a:r>
              <a:rPr lang="ja-JP" altLang="en-US">
                <a:latin typeface="DengXian" panose="02010600030101010101" pitchFamily="2" charset="-122"/>
                <a:ea typeface="DengXian" panose="02010600030101010101" pitchFamily="2" charset="-122"/>
              </a:rPr>
              <a:t>是指随机变量的联合概率 分布对随机变量的排列不变</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代表自然数</a:t>
            </a:r>
            <a:r>
              <a:rPr lang="en-US" altLang="ja-JP" dirty="0">
                <a:latin typeface="DengXian" panose="02010600030101010101" pitchFamily="2" charset="-122"/>
                <a:ea typeface="DengXian" panose="02010600030101010101" pitchFamily="2" charset="-122"/>
              </a:rPr>
              <a:t>1,2,... ,N</a:t>
            </a:r>
            <a:r>
              <a:rPr lang="ja-JP" altLang="en-US">
                <a:latin typeface="DengXian" panose="02010600030101010101" pitchFamily="2" charset="-122"/>
                <a:ea typeface="DengXian" panose="02010600030101010101" pitchFamily="2" charset="-122"/>
              </a:rPr>
              <a:t>的任意一个排列。一个无限的随机变量序列是无限可交换（</a:t>
            </a:r>
            <a:r>
              <a:rPr lang="en-US" altLang="ja-JP" dirty="0">
                <a:latin typeface="DengXian" panose="02010600030101010101" pitchFamily="2" charset="-122"/>
                <a:ea typeface="DengXian" panose="02010600030101010101" pitchFamily="2" charset="-122"/>
              </a:rPr>
              <a:t>(infinitely exchangeable</a:t>
            </a:r>
            <a:r>
              <a:rPr lang="ja-JP" altLang="en-US">
                <a:latin typeface="DengXian" panose="02010600030101010101" pitchFamily="2" charset="-122"/>
                <a:ea typeface="DengXian" panose="02010600030101010101" pitchFamily="2" charset="-122"/>
              </a:rPr>
              <a:t>）的，是指它的任意一个有限子序列都是可交换的</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如果一个随机变量序列</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是独立同分布的，那么它们是无限 可交换的。反之不然。</a:t>
            </a:r>
            <a:endParaRPr lang="en-US" altLang="ja-JP"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grpSp>
        <p:nvGrpSpPr>
          <p:cNvPr id="6" name="Group 5"/>
          <p:cNvGrpSpPr/>
          <p:nvPr/>
        </p:nvGrpSpPr>
        <p:grpSpPr>
          <a:xfrm>
            <a:off x="3778250" y="3234069"/>
            <a:ext cx="4635500" cy="304801"/>
            <a:chOff x="3778250" y="3234069"/>
            <a:chExt cx="4635500" cy="304801"/>
          </a:xfrm>
        </p:grpSpPr>
        <p:pic>
          <p:nvPicPr>
            <p:cNvPr id="4" name="Picture 3"/>
            <p:cNvPicPr>
              <a:picLocks noChangeAspect="1"/>
            </p:cNvPicPr>
            <p:nvPr/>
          </p:nvPicPr>
          <p:blipFill>
            <a:blip r:embed="rId1"/>
            <a:stretch>
              <a:fillRect/>
            </a:stretch>
          </p:blipFill>
          <p:spPr>
            <a:xfrm>
              <a:off x="3778250" y="3234070"/>
              <a:ext cx="4635500" cy="304800"/>
            </a:xfrm>
            <a:prstGeom prst="rect">
              <a:avLst/>
            </a:prstGeom>
          </p:spPr>
        </p:pic>
        <p:pic>
          <p:nvPicPr>
            <p:cNvPr id="5" name="Picture 4"/>
            <p:cNvPicPr>
              <a:picLocks noChangeAspect="1"/>
            </p:cNvPicPr>
            <p:nvPr/>
          </p:nvPicPr>
          <p:blipFill>
            <a:blip r:embed="rId2"/>
            <a:stretch>
              <a:fillRect/>
            </a:stretch>
          </p:blipFill>
          <p:spPr>
            <a:xfrm>
              <a:off x="4055679" y="3234069"/>
              <a:ext cx="990600" cy="62237"/>
            </a:xfrm>
            <a:prstGeom prst="rect">
              <a:avLst/>
            </a:prstGeom>
          </p:spPr>
        </p:pic>
      </p:grpSp>
      <p:pic>
        <p:nvPicPr>
          <p:cNvPr id="8" name="Picture 7"/>
          <p:cNvPicPr>
            <a:picLocks noChangeAspect="1"/>
          </p:cNvPicPr>
          <p:nvPr/>
        </p:nvPicPr>
        <p:blipFill>
          <a:blip r:embed="rId3"/>
          <a:stretch>
            <a:fillRect/>
          </a:stretch>
        </p:blipFill>
        <p:spPr>
          <a:xfrm>
            <a:off x="1922115" y="3745320"/>
            <a:ext cx="2078972" cy="348280"/>
          </a:xfrm>
          <a:prstGeom prst="rect">
            <a:avLst/>
          </a:prstGeom>
        </p:spPr>
      </p:pic>
      <p:pic>
        <p:nvPicPr>
          <p:cNvPr id="9" name="Picture 8"/>
          <p:cNvPicPr>
            <a:picLocks noChangeAspect="1"/>
          </p:cNvPicPr>
          <p:nvPr/>
        </p:nvPicPr>
        <p:blipFill>
          <a:blip r:embed="rId4"/>
          <a:stretch>
            <a:fillRect/>
          </a:stretch>
        </p:blipFill>
        <p:spPr>
          <a:xfrm>
            <a:off x="4828938" y="5499693"/>
            <a:ext cx="2070100" cy="330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随机变量序列的可交换性 </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随机变量序列可交换的假设在贝叶斯学习中经常使用</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根据</a:t>
            </a:r>
            <a:r>
              <a:rPr lang="en-US" altLang="ja-JP" dirty="0">
                <a:latin typeface="DengXian" panose="02010600030101010101" pitchFamily="2" charset="-122"/>
                <a:ea typeface="DengXian" panose="02010600030101010101" pitchFamily="2" charset="-122"/>
              </a:rPr>
              <a:t>De </a:t>
            </a:r>
            <a:r>
              <a:rPr lang="en-US" altLang="ja-JP" dirty="0" err="1">
                <a:latin typeface="DengXian" panose="02010600030101010101" pitchFamily="2" charset="-122"/>
                <a:ea typeface="DengXian" panose="02010600030101010101" pitchFamily="2" charset="-122"/>
              </a:rPr>
              <a:t>Finetti</a:t>
            </a:r>
            <a:r>
              <a:rPr lang="ja-JP" altLang="en-US">
                <a:latin typeface="DengXian" panose="02010600030101010101" pitchFamily="2" charset="-122"/>
                <a:ea typeface="DengXian" panose="02010600030101010101" pitchFamily="2" charset="-122"/>
              </a:rPr>
              <a:t>定理，任意一个无限可交换的随机变量序列对一个随机参数是条件独立同分布的</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即任意一个 无限可交换的随机变量序列</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的基于一个随机参数</a:t>
            </a:r>
            <a:r>
              <a:rPr lang="en-US" altLang="ja-JP" dirty="0">
                <a:latin typeface="DengXian" panose="02010600030101010101" pitchFamily="2" charset="-122"/>
                <a:ea typeface="DengXian" panose="02010600030101010101" pitchFamily="2" charset="-122"/>
              </a:rPr>
              <a:t>Y</a:t>
            </a:r>
            <a:r>
              <a:rPr lang="ja-JP" altLang="en-US">
                <a:latin typeface="DengXian" panose="02010600030101010101" pitchFamily="2" charset="-122"/>
                <a:ea typeface="DengXian" panose="02010600030101010101" pitchFamily="2" charset="-122"/>
              </a:rPr>
              <a:t>的条件概率， 等于基于这个随机参数</a:t>
            </a:r>
            <a:r>
              <a:rPr lang="en-US" altLang="ja-JP" dirty="0">
                <a:latin typeface="DengXian" panose="02010600030101010101" pitchFamily="2" charset="-122"/>
                <a:ea typeface="DengXian" panose="02010600030101010101" pitchFamily="2" charset="-122"/>
              </a:rPr>
              <a:t>Y</a:t>
            </a:r>
            <a:r>
              <a:rPr lang="ja-JP" altLang="en-US">
                <a:latin typeface="DengXian" panose="02010600030101010101" pitchFamily="2" charset="-122"/>
                <a:ea typeface="DengXian" panose="02010600030101010101" pitchFamily="2" charset="-122"/>
              </a:rPr>
              <a:t>的各个随机变量</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的条件概率的乘积。 </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7404100" y="4768359"/>
            <a:ext cx="1968500" cy="317500"/>
          </a:xfrm>
          <a:prstGeom prst="rect">
            <a:avLst/>
          </a:prstGeom>
        </p:spPr>
      </p:pic>
      <p:pic>
        <p:nvPicPr>
          <p:cNvPr id="5" name="Picture 4"/>
          <p:cNvPicPr>
            <a:picLocks noChangeAspect="1"/>
          </p:cNvPicPr>
          <p:nvPr/>
        </p:nvPicPr>
        <p:blipFill>
          <a:blip r:embed="rId1"/>
          <a:stretch>
            <a:fillRect/>
          </a:stretch>
        </p:blipFill>
        <p:spPr>
          <a:xfrm>
            <a:off x="1251234" y="5560001"/>
            <a:ext cx="1968500" cy="317500"/>
          </a:xfrm>
          <a:prstGeom prst="rect">
            <a:avLst/>
          </a:prstGeom>
        </p:spPr>
      </p:pic>
      <p:pic>
        <p:nvPicPr>
          <p:cNvPr id="6" name="Picture 5"/>
          <p:cNvPicPr>
            <a:picLocks noChangeAspect="1"/>
          </p:cNvPicPr>
          <p:nvPr/>
        </p:nvPicPr>
        <p:blipFill rotWithShape="1">
          <a:blip r:embed="rId2"/>
          <a:srcRect t="20334" b="21609"/>
          <a:stretch>
            <a:fillRect/>
          </a:stretch>
        </p:blipFill>
        <p:spPr>
          <a:xfrm>
            <a:off x="2819400" y="6126744"/>
            <a:ext cx="6553200" cy="33916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随机变量序列的可交换性 </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假设文本由无限可交换的话题序列组成</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a:t>
            </a:r>
            <a:r>
              <a:rPr lang="en-US" dirty="0">
                <a:latin typeface="DengXian" panose="02010600030101010101" pitchFamily="2" charset="-122"/>
                <a:ea typeface="DengXian" panose="02010600030101010101" pitchFamily="2" charset="-122"/>
              </a:rPr>
              <a:t>De </a:t>
            </a:r>
            <a:r>
              <a:rPr lang="en-US" dirty="0" err="1">
                <a:latin typeface="DengXian" panose="02010600030101010101" pitchFamily="2" charset="-122"/>
                <a:ea typeface="DengXian" panose="02010600030101010101" pitchFamily="2" charset="-122"/>
              </a:rPr>
              <a:t>Finetti</a:t>
            </a:r>
            <a:r>
              <a:rPr lang="ja-JP" altLang="en-US">
                <a:latin typeface="DengXian" panose="02010600030101010101" pitchFamily="2" charset="-122"/>
                <a:ea typeface="DengXian" panose="02010600030101010101" pitchFamily="2" charset="-122"/>
              </a:rPr>
              <a:t>定理知，实际是假设文本中的话题对一个随机参数是条件独立同分布的</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所以在参数给定的条件下，文本中的话题的顺序可以忽略</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作为对比，概率潜在语义模型假设文本中的话题是独立同分布的，文本中的话题的顺序也可以忽略</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概率公式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lnSpcReduction="10000"/>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模型整体是由观测变量和隐变量组成的联合概率分布，可以表为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观测变量</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w</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表示所有文本中的单词序列</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隐变量</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z</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表示所有文本中的话题序列</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隐变量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表示所有文本的话题分布的参数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隐变量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表示所有话题的单词分布的参数</a:t>
            </a:r>
            <a:endParaRPr lang="en-GB" altLang="ja-JP" dirty="0">
              <a:latin typeface="DengXian" panose="02010600030101010101" pitchFamily="2" charset="-122"/>
              <a:ea typeface="DengXian" panose="02010600030101010101" pitchFamily="2" charset="-122"/>
            </a:endParaRPr>
          </a:p>
          <a:p>
            <a:r>
              <a:rPr lang="el-GR" dirty="0">
                <a:latin typeface="DengXian" panose="02010600030101010101" pitchFamily="2" charset="-122"/>
                <a:ea typeface="DengXian" panose="02010600030101010101" pitchFamily="2" charset="-122"/>
              </a:rPr>
              <a:t>α</a:t>
            </a:r>
            <a:r>
              <a:rPr lang="el-GR" altLang="ja-JP" dirty="0">
                <a:latin typeface="DengXian" panose="02010600030101010101" pitchFamily="2" charset="-122"/>
                <a:ea typeface="DengXian" panose="02010600030101010101" pitchFamily="2" charset="-122"/>
              </a:rPr>
              <a:t> </a:t>
            </a:r>
            <a:r>
              <a:rPr lang="ja-JP" altLang="el-GR">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是超参数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grpSp>
        <p:nvGrpSpPr>
          <p:cNvPr id="10" name="Group 9"/>
          <p:cNvGrpSpPr/>
          <p:nvPr/>
        </p:nvGrpSpPr>
        <p:grpSpPr>
          <a:xfrm>
            <a:off x="2355850" y="2952433"/>
            <a:ext cx="7499358" cy="882967"/>
            <a:chOff x="2355850" y="2952433"/>
            <a:chExt cx="7499358" cy="882967"/>
          </a:xfrm>
        </p:grpSpPr>
        <p:pic>
          <p:nvPicPr>
            <p:cNvPr id="4" name="Picture 3"/>
            <p:cNvPicPr>
              <a:picLocks noChangeAspect="1"/>
            </p:cNvPicPr>
            <p:nvPr/>
          </p:nvPicPr>
          <p:blipFill>
            <a:blip r:embed="rId1"/>
            <a:stretch>
              <a:fillRect/>
            </a:stretch>
          </p:blipFill>
          <p:spPr>
            <a:xfrm>
              <a:off x="2355850" y="3022600"/>
              <a:ext cx="7480300" cy="812800"/>
            </a:xfrm>
            <a:prstGeom prst="rect">
              <a:avLst/>
            </a:prstGeom>
          </p:spPr>
        </p:pic>
        <p:pic>
          <p:nvPicPr>
            <p:cNvPr id="5" name="Picture 4"/>
            <p:cNvPicPr>
              <a:picLocks noChangeAspect="1"/>
            </p:cNvPicPr>
            <p:nvPr/>
          </p:nvPicPr>
          <p:blipFill>
            <a:blip r:embed="rId2"/>
            <a:stretch>
              <a:fillRect/>
            </a:stretch>
          </p:blipFill>
          <p:spPr>
            <a:xfrm>
              <a:off x="8893175" y="2952433"/>
              <a:ext cx="646693" cy="437539"/>
            </a:xfrm>
            <a:prstGeom prst="rect">
              <a:avLst/>
            </a:prstGeom>
          </p:spPr>
        </p:pic>
        <p:pic>
          <p:nvPicPr>
            <p:cNvPr id="6" name="Picture 5"/>
            <p:cNvPicPr>
              <a:picLocks noChangeAspect="1"/>
            </p:cNvPicPr>
            <p:nvPr/>
          </p:nvPicPr>
          <p:blipFill>
            <a:blip r:embed="rId2"/>
            <a:stretch>
              <a:fillRect/>
            </a:stretch>
          </p:blipFill>
          <p:spPr>
            <a:xfrm>
              <a:off x="9098272" y="3017024"/>
              <a:ext cx="247650" cy="437539"/>
            </a:xfrm>
            <a:prstGeom prst="rect">
              <a:avLst/>
            </a:prstGeom>
          </p:spPr>
        </p:pic>
        <p:pic>
          <p:nvPicPr>
            <p:cNvPr id="7" name="Picture 6"/>
            <p:cNvPicPr>
              <a:picLocks noChangeAspect="1"/>
            </p:cNvPicPr>
            <p:nvPr/>
          </p:nvPicPr>
          <p:blipFill>
            <a:blip r:embed="rId2"/>
            <a:stretch>
              <a:fillRect/>
            </a:stretch>
          </p:blipFill>
          <p:spPr>
            <a:xfrm>
              <a:off x="9607558" y="3142183"/>
              <a:ext cx="247650" cy="437539"/>
            </a:xfrm>
            <a:prstGeom prst="rect">
              <a:avLst/>
            </a:prstGeom>
          </p:spPr>
        </p:pic>
        <p:pic>
          <p:nvPicPr>
            <p:cNvPr id="8" name="Picture 7"/>
            <p:cNvPicPr>
              <a:picLocks noChangeAspect="1"/>
            </p:cNvPicPr>
            <p:nvPr/>
          </p:nvPicPr>
          <p:blipFill>
            <a:blip r:embed="rId2"/>
            <a:stretch>
              <a:fillRect/>
            </a:stretch>
          </p:blipFill>
          <p:spPr>
            <a:xfrm rot="19492139">
              <a:off x="9545218" y="3171331"/>
              <a:ext cx="114959" cy="210641"/>
            </a:xfrm>
            <a:prstGeom prst="rect">
              <a:avLst/>
            </a:prstGeom>
          </p:spPr>
        </p:pic>
        <p:pic>
          <p:nvPicPr>
            <p:cNvPr id="9" name="Picture 8"/>
            <p:cNvPicPr>
              <a:picLocks noChangeAspect="1"/>
            </p:cNvPicPr>
            <p:nvPr/>
          </p:nvPicPr>
          <p:blipFill>
            <a:blip r:embed="rId2"/>
            <a:stretch>
              <a:fillRect/>
            </a:stretch>
          </p:blipFill>
          <p:spPr>
            <a:xfrm>
              <a:off x="9168693" y="3545851"/>
              <a:ext cx="247650" cy="144822"/>
            </a:xfrm>
            <a:prstGeom prst="rect">
              <a:avLst/>
            </a:prstGeom>
          </p:spPr>
        </p:pic>
      </p:grpSp>
      <p:pic>
        <p:nvPicPr>
          <p:cNvPr id="11" name="Picture 10"/>
          <p:cNvPicPr>
            <a:picLocks noChangeAspect="1"/>
          </p:cNvPicPr>
          <p:nvPr/>
        </p:nvPicPr>
        <p:blipFill>
          <a:blip r:embed="rId3"/>
          <a:stretch>
            <a:fillRect/>
          </a:stretch>
        </p:blipFill>
        <p:spPr>
          <a:xfrm>
            <a:off x="2298074" y="4983090"/>
            <a:ext cx="203200" cy="279400"/>
          </a:xfrm>
          <a:prstGeom prst="rect">
            <a:avLst/>
          </a:prstGeom>
        </p:spPr>
      </p:pic>
      <p:pic>
        <p:nvPicPr>
          <p:cNvPr id="12" name="Picture 11"/>
          <p:cNvPicPr>
            <a:picLocks noChangeAspect="1"/>
          </p:cNvPicPr>
          <p:nvPr/>
        </p:nvPicPr>
        <p:blipFill>
          <a:blip r:embed="rId4"/>
          <a:stretch>
            <a:fillRect/>
          </a:stretch>
        </p:blipFill>
        <p:spPr>
          <a:xfrm>
            <a:off x="2312116" y="5517792"/>
            <a:ext cx="215900" cy="2413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概率公式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表示超参数</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个话题的单词分布的参数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的生成概率</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表示超参数</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给定条件下第</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个文本的话题分布的参数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的生成概率，</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个文本的话题分布</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给定条件下文本的第</a:t>
            </a:r>
            <a:r>
              <a:rPr lang="en-GB"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个位置的话题</a:t>
            </a:r>
            <a:r>
              <a:rPr lang="zh-CN" altLang="en-US"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z</a:t>
            </a:r>
            <a:r>
              <a:rPr lang="en-GB" altLang="ja-JP" baseline="-25000" dirty="0" err="1">
                <a:latin typeface="DengXian" panose="02010600030101010101" pitchFamily="2" charset="-122"/>
                <a:ea typeface="DengXian" panose="02010600030101010101" pitchFamily="2" charset="-122"/>
              </a:rPr>
              <a:t>mn</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的生成概率</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表示在第</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个文本的第</a:t>
            </a:r>
            <a:r>
              <a:rPr lang="en-GB"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个位置的话题</a:t>
            </a:r>
            <a:r>
              <a:rPr lang="zh-CN" altLang="en-US"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z</a:t>
            </a:r>
            <a:r>
              <a:rPr lang="en-GB" altLang="ja-JP" baseline="-25000" dirty="0" err="1">
                <a:latin typeface="DengXian" panose="02010600030101010101" pitchFamily="2" charset="-122"/>
                <a:ea typeface="DengXian" panose="02010600030101010101" pitchFamily="2" charset="-122"/>
              </a:rPr>
              <a:t>mn</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及所有话题的单词分布的参数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给定条件下第</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个文本的第</a:t>
            </a:r>
            <a:r>
              <a:rPr lang="en-GB"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个位置的单词</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mn</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的生成概率</a:t>
            </a:r>
            <a:endParaRPr lang="en-US"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4035380" y="5474734"/>
            <a:ext cx="215900" cy="241300"/>
          </a:xfrm>
          <a:prstGeom prst="rect">
            <a:avLst/>
          </a:prstGeom>
        </p:spPr>
      </p:pic>
      <p:pic>
        <p:nvPicPr>
          <p:cNvPr id="6" name="Picture 5"/>
          <p:cNvPicPr>
            <a:picLocks noChangeAspect="1"/>
          </p:cNvPicPr>
          <p:nvPr/>
        </p:nvPicPr>
        <p:blipFill>
          <a:blip r:embed="rId2"/>
          <a:stretch>
            <a:fillRect/>
          </a:stretch>
        </p:blipFill>
        <p:spPr>
          <a:xfrm>
            <a:off x="1136829" y="2369635"/>
            <a:ext cx="800100" cy="304800"/>
          </a:xfrm>
          <a:prstGeom prst="rect">
            <a:avLst/>
          </a:prstGeom>
        </p:spPr>
      </p:pic>
      <p:pic>
        <p:nvPicPr>
          <p:cNvPr id="7" name="Picture 6"/>
          <p:cNvPicPr>
            <a:picLocks noChangeAspect="1"/>
          </p:cNvPicPr>
          <p:nvPr/>
        </p:nvPicPr>
        <p:blipFill>
          <a:blip r:embed="rId3"/>
          <a:stretch>
            <a:fillRect/>
          </a:stretch>
        </p:blipFill>
        <p:spPr>
          <a:xfrm>
            <a:off x="10455038" y="2390580"/>
            <a:ext cx="317500" cy="228600"/>
          </a:xfrm>
          <a:prstGeom prst="rect">
            <a:avLst/>
          </a:prstGeom>
        </p:spPr>
      </p:pic>
      <p:pic>
        <p:nvPicPr>
          <p:cNvPr id="8" name="Picture 7"/>
          <p:cNvPicPr>
            <a:picLocks noChangeAspect="1"/>
          </p:cNvPicPr>
          <p:nvPr/>
        </p:nvPicPr>
        <p:blipFill>
          <a:blip r:embed="rId4"/>
          <a:stretch>
            <a:fillRect/>
          </a:stretch>
        </p:blipFill>
        <p:spPr>
          <a:xfrm>
            <a:off x="1149708" y="3227255"/>
            <a:ext cx="850900" cy="368300"/>
          </a:xfrm>
          <a:prstGeom prst="rect">
            <a:avLst/>
          </a:prstGeom>
        </p:spPr>
      </p:pic>
      <p:pic>
        <p:nvPicPr>
          <p:cNvPr id="9" name="Picture 8"/>
          <p:cNvPicPr>
            <a:picLocks noChangeAspect="1"/>
          </p:cNvPicPr>
          <p:nvPr/>
        </p:nvPicPr>
        <p:blipFill>
          <a:blip r:embed="rId5"/>
          <a:stretch>
            <a:fillRect/>
          </a:stretch>
        </p:blipFill>
        <p:spPr>
          <a:xfrm>
            <a:off x="10601088" y="3227255"/>
            <a:ext cx="342900" cy="317500"/>
          </a:xfrm>
          <a:prstGeom prst="rect">
            <a:avLst/>
          </a:prstGeom>
        </p:spPr>
      </p:pic>
      <p:pic>
        <p:nvPicPr>
          <p:cNvPr id="10" name="Picture 9"/>
          <p:cNvPicPr>
            <a:picLocks noChangeAspect="1"/>
          </p:cNvPicPr>
          <p:nvPr/>
        </p:nvPicPr>
        <p:blipFill>
          <a:blip r:embed="rId6"/>
          <a:stretch>
            <a:fillRect/>
          </a:stretch>
        </p:blipFill>
        <p:spPr>
          <a:xfrm>
            <a:off x="1149708" y="4097209"/>
            <a:ext cx="1181100" cy="368300"/>
          </a:xfrm>
          <a:prstGeom prst="rect">
            <a:avLst/>
          </a:prstGeom>
        </p:spPr>
      </p:pic>
      <p:pic>
        <p:nvPicPr>
          <p:cNvPr id="11" name="Picture 10"/>
          <p:cNvPicPr>
            <a:picLocks noChangeAspect="1"/>
          </p:cNvPicPr>
          <p:nvPr/>
        </p:nvPicPr>
        <p:blipFill>
          <a:blip r:embed="rId5"/>
          <a:stretch>
            <a:fillRect/>
          </a:stretch>
        </p:blipFill>
        <p:spPr>
          <a:xfrm>
            <a:off x="6525162" y="4151790"/>
            <a:ext cx="342900" cy="317500"/>
          </a:xfrm>
          <a:prstGeom prst="rect">
            <a:avLst/>
          </a:prstGeom>
        </p:spPr>
      </p:pic>
      <p:pic>
        <p:nvPicPr>
          <p:cNvPr id="13" name="Picture 12"/>
          <p:cNvPicPr>
            <a:picLocks noChangeAspect="1"/>
          </p:cNvPicPr>
          <p:nvPr/>
        </p:nvPicPr>
        <p:blipFill>
          <a:blip r:embed="rId7"/>
          <a:stretch>
            <a:fillRect/>
          </a:stretch>
        </p:blipFill>
        <p:spPr>
          <a:xfrm>
            <a:off x="1174929" y="5000991"/>
            <a:ext cx="1524000" cy="304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概率公式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第</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个文本的联合概率分布可以表为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en-US" dirty="0" err="1">
                <a:latin typeface="DengXian" panose="02010600030101010101" pitchFamily="2" charset="-122"/>
                <a:ea typeface="DengXian" panose="02010600030101010101" pitchFamily="2" charset="-122"/>
              </a:rPr>
              <a:t>w</a:t>
            </a:r>
            <a:r>
              <a:rPr lang="en-US"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表示该文本中的单词序列，</a:t>
            </a:r>
            <a:r>
              <a:rPr lang="en-US" dirty="0" err="1">
                <a:latin typeface="DengXian" panose="02010600030101010101" pitchFamily="2" charset="-122"/>
                <a:ea typeface="DengXian" panose="02010600030101010101" pitchFamily="2" charset="-122"/>
              </a:rPr>
              <a:t>z</a:t>
            </a:r>
            <a:r>
              <a:rPr lang="en-US" baseline="-25000" dirty="0" err="1">
                <a:latin typeface="DengXian" panose="02010600030101010101" pitchFamily="2" charset="-122"/>
                <a:ea typeface="DengXian" panose="02010600030101010101" pitchFamily="2" charset="-122"/>
              </a:rPr>
              <a:t>m</a:t>
            </a:r>
            <a:r>
              <a:rPr 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表示该文本的话题序列，</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表示该文本的话 题分布参数。</a:t>
            </a:r>
            <a:endParaRPr lang="en-US" altLang="ja-JP" dirty="0">
              <a:latin typeface="DengXian" panose="02010600030101010101" pitchFamily="2" charset="-122"/>
              <a:ea typeface="DengXian" panose="02010600030101010101" pitchFamily="2" charset="-122"/>
            </a:endParaRPr>
          </a:p>
          <a:p>
            <a:endParaRPr lang="ja-JP" altLang="en-US">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模型的联合分布含有隐变量，对隐变量进行积分得到边缘分布</a:t>
            </a:r>
            <a:endParaRPr lang="en-US" dirty="0">
              <a:latin typeface="DengXian" panose="02010600030101010101" pitchFamily="2" charset="-122"/>
              <a:ea typeface="DengXian" panose="02010600030101010101" pitchFamily="2" charset="-122"/>
            </a:endParaRPr>
          </a:p>
        </p:txBody>
      </p:sp>
      <p:grpSp>
        <p:nvGrpSpPr>
          <p:cNvPr id="6" name="Group 5"/>
          <p:cNvGrpSpPr/>
          <p:nvPr/>
        </p:nvGrpSpPr>
        <p:grpSpPr>
          <a:xfrm>
            <a:off x="2716637" y="2770266"/>
            <a:ext cx="7505700" cy="787400"/>
            <a:chOff x="2716637" y="2770266"/>
            <a:chExt cx="7505700" cy="787400"/>
          </a:xfrm>
        </p:grpSpPr>
        <p:pic>
          <p:nvPicPr>
            <p:cNvPr id="4" name="Picture 3"/>
            <p:cNvPicPr>
              <a:picLocks noChangeAspect="1"/>
            </p:cNvPicPr>
            <p:nvPr/>
          </p:nvPicPr>
          <p:blipFill>
            <a:blip r:embed="rId1"/>
            <a:stretch>
              <a:fillRect/>
            </a:stretch>
          </p:blipFill>
          <p:spPr>
            <a:xfrm>
              <a:off x="2716637" y="2770266"/>
              <a:ext cx="7505700" cy="787400"/>
            </a:xfrm>
            <a:prstGeom prst="rect">
              <a:avLst/>
            </a:prstGeom>
          </p:spPr>
        </p:pic>
        <p:pic>
          <p:nvPicPr>
            <p:cNvPr id="5" name="Picture 4"/>
            <p:cNvPicPr>
              <a:picLocks noChangeAspect="1"/>
            </p:cNvPicPr>
            <p:nvPr/>
          </p:nvPicPr>
          <p:blipFill>
            <a:blip r:embed="rId2"/>
            <a:stretch>
              <a:fillRect/>
            </a:stretch>
          </p:blipFill>
          <p:spPr>
            <a:xfrm>
              <a:off x="4408063" y="3243668"/>
              <a:ext cx="800100" cy="313998"/>
            </a:xfrm>
            <a:prstGeom prst="rect">
              <a:avLst/>
            </a:prstGeom>
          </p:spPr>
        </p:pic>
      </p:grpSp>
      <p:pic>
        <p:nvPicPr>
          <p:cNvPr id="7" name="Picture 6"/>
          <p:cNvPicPr>
            <a:picLocks noChangeAspect="1"/>
          </p:cNvPicPr>
          <p:nvPr/>
        </p:nvPicPr>
        <p:blipFill>
          <a:blip r:embed="rId3"/>
          <a:stretch>
            <a:fillRect/>
          </a:stretch>
        </p:blipFill>
        <p:spPr>
          <a:xfrm>
            <a:off x="11010900" y="3833429"/>
            <a:ext cx="342900" cy="317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概率公式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参数</a:t>
            </a:r>
            <a:r>
              <a:rPr lang="zh-CN" altLang="en-US" dirty="0">
                <a:latin typeface="DengXian" panose="02010600030101010101" pitchFamily="2" charset="-122"/>
                <a:ea typeface="DengXian" panose="02010600030101010101" pitchFamily="2" charset="-122"/>
              </a:rPr>
              <a:t> </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给定条件下第</a:t>
            </a:r>
            <a:r>
              <a:rPr lang="en-US"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个文本的生成概率是</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超参数</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el-GR" altLang="ja-JP" dirty="0">
                <a:latin typeface="DengXian" panose="02010600030101010101" pitchFamily="2" charset="-122"/>
                <a:ea typeface="DengXian" panose="02010600030101010101" pitchFamily="2" charset="-122"/>
              </a:rPr>
              <a:t> </a:t>
            </a:r>
            <a:r>
              <a:rPr lang="ja-JP" altLang="el-GR">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个文本的生成概率是</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超参数</a:t>
            </a:r>
            <a:r>
              <a:rPr lang="zh-CN" altLang="en-US" dirty="0">
                <a:latin typeface="DengXian" panose="02010600030101010101" pitchFamily="2" charset="-122"/>
                <a:ea typeface="DengXian" panose="02010600030101010101" pitchFamily="2" charset="-122"/>
              </a:rPr>
              <a:t> </a:t>
            </a:r>
            <a:r>
              <a:rPr lang="el-GR" dirty="0">
                <a:latin typeface="DengXian" panose="02010600030101010101" pitchFamily="2" charset="-122"/>
                <a:ea typeface="DengXian" panose="02010600030101010101" pitchFamily="2" charset="-122"/>
              </a:rPr>
              <a:t>α</a:t>
            </a:r>
            <a:r>
              <a:rPr lang="el-GR" altLang="ja-JP" dirty="0">
                <a:latin typeface="DengXian" panose="02010600030101010101" pitchFamily="2" charset="-122"/>
                <a:ea typeface="DengXian" panose="02010600030101010101" pitchFamily="2" charset="-122"/>
              </a:rPr>
              <a:t> </a:t>
            </a:r>
            <a:r>
              <a:rPr lang="ja-JP" altLang="el-GR">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给定条件下所有文本的生成概率是</a:t>
            </a:r>
            <a:endParaRPr lang="en-GB" altLang="ja-JP"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701255" y="2378342"/>
            <a:ext cx="215900" cy="241300"/>
          </a:xfrm>
          <a:prstGeom prst="rect">
            <a:avLst/>
          </a:prstGeom>
        </p:spPr>
      </p:pic>
      <p:pic>
        <p:nvPicPr>
          <p:cNvPr id="5" name="Picture 4"/>
          <p:cNvPicPr>
            <a:picLocks noChangeAspect="1"/>
          </p:cNvPicPr>
          <p:nvPr/>
        </p:nvPicPr>
        <p:blipFill>
          <a:blip r:embed="rId2"/>
          <a:stretch>
            <a:fillRect/>
          </a:stretch>
        </p:blipFill>
        <p:spPr>
          <a:xfrm>
            <a:off x="1917272" y="2320448"/>
            <a:ext cx="342900" cy="317500"/>
          </a:xfrm>
          <a:prstGeom prst="rect">
            <a:avLst/>
          </a:prstGeom>
        </p:spPr>
      </p:pic>
      <p:pic>
        <p:nvPicPr>
          <p:cNvPr id="6" name="Picture 5"/>
          <p:cNvPicPr>
            <a:picLocks noChangeAspect="1"/>
          </p:cNvPicPr>
          <p:nvPr/>
        </p:nvPicPr>
        <p:blipFill>
          <a:blip r:embed="rId3"/>
          <a:stretch>
            <a:fillRect/>
          </a:stretch>
        </p:blipFill>
        <p:spPr>
          <a:xfrm>
            <a:off x="3194050" y="2787850"/>
            <a:ext cx="5803900" cy="977900"/>
          </a:xfrm>
          <a:prstGeom prst="rect">
            <a:avLst/>
          </a:prstGeom>
        </p:spPr>
      </p:pic>
      <p:pic>
        <p:nvPicPr>
          <p:cNvPr id="7" name="Picture 6"/>
          <p:cNvPicPr>
            <a:picLocks noChangeAspect="1"/>
          </p:cNvPicPr>
          <p:nvPr/>
        </p:nvPicPr>
        <p:blipFill>
          <a:blip r:embed="rId4"/>
          <a:stretch>
            <a:fillRect/>
          </a:stretch>
        </p:blipFill>
        <p:spPr>
          <a:xfrm>
            <a:off x="1892300" y="4291256"/>
            <a:ext cx="8407400" cy="850900"/>
          </a:xfrm>
          <a:prstGeom prst="rect">
            <a:avLst/>
          </a:prstGeom>
        </p:spPr>
      </p:pic>
      <p:pic>
        <p:nvPicPr>
          <p:cNvPr id="8" name="Picture 7"/>
          <p:cNvPicPr>
            <a:picLocks noChangeAspect="1"/>
          </p:cNvPicPr>
          <p:nvPr/>
        </p:nvPicPr>
        <p:blipFill>
          <a:blip r:embed="rId5"/>
          <a:stretch>
            <a:fillRect/>
          </a:stretch>
        </p:blipFill>
        <p:spPr>
          <a:xfrm>
            <a:off x="1752600" y="5802580"/>
            <a:ext cx="8686800" cy="9271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的吉布斯抽样算法 </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的吉布斯抽样算法 </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潜在狄利克雷分配（</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的学习（参数估计）是一个复杂的最优化问题，很难精确求解，只能近似求解</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常用的近似求解方法有吉布斯抽样（</a:t>
            </a:r>
            <a:r>
              <a:rPr lang="en-US" dirty="0">
                <a:latin typeface="DengXian" panose="02010600030101010101" pitchFamily="2" charset="-122"/>
                <a:ea typeface="DengXian" panose="02010600030101010101" pitchFamily="2" charset="-122"/>
              </a:rPr>
              <a:t>Gibbs sampling）</a:t>
            </a:r>
            <a:r>
              <a:rPr lang="ja-JP" altLang="en-US">
                <a:latin typeface="DengXian" panose="02010600030101010101" pitchFamily="2" charset="-122"/>
                <a:ea typeface="DengXian" panose="02010600030101010101" pitchFamily="2" charset="-122"/>
              </a:rPr>
              <a:t>和变分 推理（</a:t>
            </a:r>
            <a:r>
              <a:rPr lang="en-US" dirty="0">
                <a:latin typeface="DengXian" panose="02010600030101010101" pitchFamily="2" charset="-122"/>
                <a:ea typeface="DengXian" panose="02010600030101010101" pitchFamily="2" charset="-122"/>
              </a:rPr>
              <a:t>variational inference)</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潜在狄利克雷分配</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模型是含有隐变量的概率图模型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模型中，每个话题的单词分布，每个文本的话题分布，文本的每个位置的话题是隐变量</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文本的每个位置的单词是观测变量</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模型的学习与推理无法直接求解，通常使用吉布斯抽样（</a:t>
            </a:r>
            <a:r>
              <a:rPr lang="en-US" dirty="0">
                <a:latin typeface="DengXian" panose="02010600030101010101" pitchFamily="2" charset="-122"/>
                <a:ea typeface="DengXian" panose="02010600030101010101" pitchFamily="2" charset="-122"/>
              </a:rPr>
              <a:t>Gibbs sampling）</a:t>
            </a:r>
            <a:r>
              <a:rPr lang="ja-JP" altLang="en-US">
                <a:latin typeface="DengXian" panose="02010600030101010101" pitchFamily="2" charset="-122"/>
                <a:ea typeface="DengXian" panose="02010600030101010101" pitchFamily="2" charset="-122"/>
              </a:rPr>
              <a:t>和变分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r>
              <a:rPr lang="en-US" dirty="0">
                <a:latin typeface="DengXian" panose="02010600030101010101" pitchFamily="2" charset="-122"/>
                <a:ea typeface="DengXian" panose="02010600030101010101" pitchFamily="2" charset="-122"/>
              </a:rPr>
              <a:t>variational EM algorithm)，</a:t>
            </a:r>
            <a:r>
              <a:rPr lang="ja-JP" altLang="en-US">
                <a:latin typeface="DengXian" panose="02010600030101010101" pitchFamily="2" charset="-122"/>
                <a:ea typeface="DengXian" panose="02010600030101010101" pitchFamily="2" charset="-122"/>
              </a:rPr>
              <a:t>前者是蒙特卡罗法，而后者是近似算法。</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1198902" cy="4351338"/>
          </a:xfrm>
        </p:spPr>
        <p:txBody>
          <a:bodyPr>
            <a:normAutofit lnSpcReduction="10000"/>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模型的学习，给定文本（单词序列）的集合</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目标是要推断：</a:t>
            </a:r>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）话题序列的集合</a:t>
            </a:r>
            <a:r>
              <a:rPr 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的后验概率分布</a:t>
            </a:r>
            <a:endParaRPr lang="en-US"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参数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是文本</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的话题分布的参数</a:t>
            </a:r>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(3</a:t>
            </a:r>
            <a:r>
              <a:rPr lang="ja-JP" altLang="en-US">
                <a:latin typeface="DengXian" panose="02010600030101010101" pitchFamily="2" charset="-122"/>
                <a:ea typeface="DengXian" panose="02010600030101010101" pitchFamily="2" charset="-122"/>
              </a:rPr>
              <a:t>）参数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是话题</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z</a:t>
            </a:r>
            <a:r>
              <a:rPr lang="en-US" altLang="zh-CN" baseline="-25000" dirty="0" err="1">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的单词分布的参数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也就是说，要对联合概率分布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进行估计</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w </a:t>
            </a:r>
            <a:r>
              <a:rPr lang="ja-JP" altLang="en-US">
                <a:latin typeface="DengXian" panose="02010600030101010101" pitchFamily="2" charset="-122"/>
                <a:ea typeface="DengXian" panose="02010600030101010101" pitchFamily="2" charset="-122"/>
              </a:rPr>
              <a:t>是观测变量，而</a:t>
            </a:r>
            <a:r>
              <a:rPr lang="en-US" dirty="0">
                <a:latin typeface="DengXian" panose="02010600030101010101" pitchFamily="2" charset="-122"/>
                <a:ea typeface="DengXian" panose="02010600030101010101" pitchFamily="2" charset="-122"/>
              </a:rPr>
              <a:t>z,</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是隐变量。</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8620593" y="2368733"/>
            <a:ext cx="2895600" cy="304800"/>
          </a:xfrm>
          <a:prstGeom prst="rect">
            <a:avLst/>
          </a:prstGeom>
        </p:spPr>
      </p:pic>
      <p:pic>
        <p:nvPicPr>
          <p:cNvPr id="5" name="Picture 4"/>
          <p:cNvPicPr>
            <a:picLocks noChangeAspect="1"/>
          </p:cNvPicPr>
          <p:nvPr/>
        </p:nvPicPr>
        <p:blipFill>
          <a:blip r:embed="rId2"/>
          <a:stretch>
            <a:fillRect/>
          </a:stretch>
        </p:blipFill>
        <p:spPr>
          <a:xfrm>
            <a:off x="4592757" y="3969275"/>
            <a:ext cx="2768600" cy="355600"/>
          </a:xfrm>
          <a:prstGeom prst="rect">
            <a:avLst/>
          </a:prstGeom>
        </p:spPr>
      </p:pic>
      <p:pic>
        <p:nvPicPr>
          <p:cNvPr id="6" name="Picture 5"/>
          <p:cNvPicPr>
            <a:picLocks noChangeAspect="1"/>
          </p:cNvPicPr>
          <p:nvPr/>
        </p:nvPicPr>
        <p:blipFill>
          <a:blip r:embed="rId3"/>
          <a:stretch>
            <a:fillRect/>
          </a:stretch>
        </p:blipFill>
        <p:spPr>
          <a:xfrm>
            <a:off x="2631086" y="4491860"/>
            <a:ext cx="2590800" cy="317500"/>
          </a:xfrm>
          <a:prstGeom prst="rect">
            <a:avLst/>
          </a:prstGeom>
        </p:spPr>
      </p:pic>
      <p:pic>
        <p:nvPicPr>
          <p:cNvPr id="7" name="Picture 6"/>
          <p:cNvPicPr>
            <a:picLocks noChangeAspect="1"/>
          </p:cNvPicPr>
          <p:nvPr/>
        </p:nvPicPr>
        <p:blipFill>
          <a:blip r:embed="rId4"/>
          <a:stretch>
            <a:fillRect/>
          </a:stretch>
        </p:blipFill>
        <p:spPr>
          <a:xfrm>
            <a:off x="2612036" y="5012479"/>
            <a:ext cx="2628900" cy="381000"/>
          </a:xfrm>
          <a:prstGeom prst="rect">
            <a:avLst/>
          </a:prstGeom>
        </p:spPr>
      </p:pic>
      <p:pic>
        <p:nvPicPr>
          <p:cNvPr id="8" name="Picture 7"/>
          <p:cNvPicPr>
            <a:picLocks noChangeAspect="1"/>
          </p:cNvPicPr>
          <p:nvPr/>
        </p:nvPicPr>
        <p:blipFill>
          <a:blip r:embed="rId5"/>
          <a:stretch>
            <a:fillRect/>
          </a:stretch>
        </p:blipFill>
        <p:spPr>
          <a:xfrm>
            <a:off x="5715000" y="4466783"/>
            <a:ext cx="381000" cy="342900"/>
          </a:xfrm>
          <a:prstGeom prst="rect">
            <a:avLst/>
          </a:prstGeom>
        </p:spPr>
      </p:pic>
      <p:pic>
        <p:nvPicPr>
          <p:cNvPr id="9" name="Picture 8"/>
          <p:cNvPicPr>
            <a:picLocks noChangeAspect="1"/>
          </p:cNvPicPr>
          <p:nvPr/>
        </p:nvPicPr>
        <p:blipFill>
          <a:blip r:embed="rId6"/>
          <a:stretch>
            <a:fillRect/>
          </a:stretch>
        </p:blipFill>
        <p:spPr>
          <a:xfrm>
            <a:off x="5715000" y="4934697"/>
            <a:ext cx="292100" cy="254000"/>
          </a:xfrm>
          <a:prstGeom prst="rect">
            <a:avLst/>
          </a:prstGeom>
        </p:spPr>
      </p:pic>
      <p:pic>
        <p:nvPicPr>
          <p:cNvPr id="10" name="Picture 9"/>
          <p:cNvPicPr>
            <a:picLocks noChangeAspect="1"/>
          </p:cNvPicPr>
          <p:nvPr/>
        </p:nvPicPr>
        <p:blipFill>
          <a:blip r:embed="rId7"/>
          <a:stretch>
            <a:fillRect/>
          </a:stretch>
        </p:blipFill>
        <p:spPr>
          <a:xfrm>
            <a:off x="6201410" y="5894714"/>
            <a:ext cx="1727200" cy="393700"/>
          </a:xfrm>
          <a:prstGeom prst="rect">
            <a:avLst/>
          </a:prstGeom>
        </p:spPr>
      </p:pic>
      <p:pic>
        <p:nvPicPr>
          <p:cNvPr id="11" name="Picture 10"/>
          <p:cNvPicPr>
            <a:picLocks noChangeAspect="1"/>
          </p:cNvPicPr>
          <p:nvPr/>
        </p:nvPicPr>
        <p:blipFill>
          <a:blip r:embed="rId8"/>
          <a:stretch>
            <a:fillRect/>
          </a:stretch>
        </p:blipFill>
        <p:spPr>
          <a:xfrm>
            <a:off x="5403631" y="6438578"/>
            <a:ext cx="203200" cy="279400"/>
          </a:xfrm>
          <a:prstGeom prst="rect">
            <a:avLst/>
          </a:prstGeom>
        </p:spPr>
      </p:pic>
      <p:pic>
        <p:nvPicPr>
          <p:cNvPr id="12" name="Picture 11"/>
          <p:cNvPicPr>
            <a:picLocks noChangeAspect="1"/>
          </p:cNvPicPr>
          <p:nvPr/>
        </p:nvPicPr>
        <p:blipFill>
          <a:blip r:embed="rId9"/>
          <a:stretch>
            <a:fillRect/>
          </a:stretch>
        </p:blipFill>
        <p:spPr>
          <a:xfrm>
            <a:off x="6513830" y="6438078"/>
            <a:ext cx="215900" cy="241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1198902" cy="4351338"/>
          </a:xfrm>
        </p:spPr>
        <p:txBody>
          <a:bodyPr>
            <a:normAutofit/>
          </a:bodyPr>
          <a:lstStyle/>
          <a:p>
            <a:r>
              <a:rPr lang="ja-JP" altLang="en-US">
                <a:latin typeface="DengXian" panose="02010600030101010101" pitchFamily="2" charset="-122"/>
                <a:ea typeface="DengXian" panose="02010600030101010101" pitchFamily="2" charset="-122"/>
              </a:rPr>
              <a:t>为了估计多元随机变量</a:t>
            </a:r>
            <a:r>
              <a:rPr lang="en-US" altLang="ja-JP"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的联合分布</a:t>
            </a:r>
            <a:r>
              <a:rPr lang="en-US"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吉布斯抽样法选择</a:t>
            </a:r>
            <a:r>
              <a:rPr lang="en-US"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的一个分量，固定其他分量， 按照其条件概率分布进行随机抽样，依次循环对每一个分量执行这个操作，得到联合分布</a:t>
            </a:r>
            <a:r>
              <a:rPr lang="en-US"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的一个随机样本，重复这个过程，在燃烧期之后，得到联合概率分布</a:t>
            </a:r>
            <a:r>
              <a:rPr lang="en-US" dirty="0">
                <a:latin typeface="DengXian" panose="02010600030101010101" pitchFamily="2" charset="-122"/>
                <a:ea typeface="DengXian" panose="02010600030101010101" pitchFamily="2" charset="-122"/>
              </a:rPr>
              <a:t>p(x)</a:t>
            </a:r>
            <a:r>
              <a:rPr lang="ja-JP" altLang="en-US">
                <a:latin typeface="DengXian" panose="02010600030101010101" pitchFamily="2" charset="-122"/>
                <a:ea typeface="DengXian" panose="02010600030101010101" pitchFamily="2" charset="-122"/>
              </a:rPr>
              <a:t>的 样本集合 </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模型的学习通常采用收缩的吉布斯抽样（</a:t>
            </a:r>
            <a:r>
              <a:rPr lang="en-US" dirty="0">
                <a:latin typeface="DengXian" panose="02010600030101010101" pitchFamily="2" charset="-122"/>
                <a:ea typeface="DengXian" panose="02010600030101010101" pitchFamily="2" charset="-122"/>
              </a:rPr>
              <a:t>collapsed Gibbs sampling）</a:t>
            </a:r>
            <a:r>
              <a:rPr lang="ja-JP" altLang="en-US">
                <a:latin typeface="DengXian" panose="02010600030101010101" pitchFamily="2" charset="-122"/>
                <a:ea typeface="DengXian" panose="02010600030101010101" pitchFamily="2" charset="-122"/>
              </a:rPr>
              <a:t>方法</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1198902" cy="4351338"/>
          </a:xfrm>
        </p:spPr>
        <p:txBody>
          <a:bodyPr>
            <a:normAutofit lnSpcReduction="10000"/>
          </a:bodyPr>
          <a:lstStyle/>
          <a:p>
            <a:r>
              <a:rPr lang="ja-JP" altLang="en-US">
                <a:latin typeface="DengXian" panose="02010600030101010101" pitchFamily="2" charset="-122"/>
                <a:ea typeface="DengXian" panose="02010600030101010101" pitchFamily="2" charset="-122"/>
              </a:rPr>
              <a:t>基本想法是，通过对隐变量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积分，得到边缘概率分布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（也是联合分布）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其中变量</a:t>
            </a:r>
            <a:r>
              <a:rPr lang="en-US" dirty="0">
                <a:latin typeface="DengXian" panose="02010600030101010101" pitchFamily="2" charset="-122"/>
                <a:ea typeface="DengXian" panose="02010600030101010101" pitchFamily="2" charset="-122"/>
              </a:rPr>
              <a:t>w</a:t>
            </a:r>
            <a:r>
              <a:rPr lang="ja-JP" altLang="en-US">
                <a:latin typeface="DengXian" panose="02010600030101010101" pitchFamily="2" charset="-122"/>
                <a:ea typeface="DengXian" panose="02010600030101010101" pitchFamily="2" charset="-122"/>
              </a:rPr>
              <a:t>是可观测的，变量</a:t>
            </a:r>
            <a:r>
              <a:rPr lang="en-US"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是不可观测的</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对后验概率分布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进行吉布斯抽样，得到分布</a:t>
            </a:r>
            <a:r>
              <a:rPr lang="en-GB"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的样本集合</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再利用这个样本集合对参数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进行估计，最终得到</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的所有参数估计</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571723" y="2324842"/>
            <a:ext cx="203200" cy="279400"/>
          </a:xfrm>
          <a:prstGeom prst="rect">
            <a:avLst/>
          </a:prstGeom>
        </p:spPr>
      </p:pic>
      <p:pic>
        <p:nvPicPr>
          <p:cNvPr id="5" name="Picture 4"/>
          <p:cNvPicPr>
            <a:picLocks noChangeAspect="1"/>
          </p:cNvPicPr>
          <p:nvPr/>
        </p:nvPicPr>
        <p:blipFill>
          <a:blip r:embed="rId2"/>
          <a:stretch>
            <a:fillRect/>
          </a:stretch>
        </p:blipFill>
        <p:spPr>
          <a:xfrm>
            <a:off x="6910340" y="2362692"/>
            <a:ext cx="215900" cy="241300"/>
          </a:xfrm>
          <a:prstGeom prst="rect">
            <a:avLst/>
          </a:prstGeom>
        </p:spPr>
      </p:pic>
      <p:pic>
        <p:nvPicPr>
          <p:cNvPr id="6" name="Picture 5"/>
          <p:cNvPicPr>
            <a:picLocks noChangeAspect="1"/>
          </p:cNvPicPr>
          <p:nvPr/>
        </p:nvPicPr>
        <p:blipFill>
          <a:blip r:embed="rId3"/>
          <a:stretch>
            <a:fillRect/>
          </a:stretch>
        </p:blipFill>
        <p:spPr>
          <a:xfrm>
            <a:off x="10682470" y="2267692"/>
            <a:ext cx="1282700" cy="393700"/>
          </a:xfrm>
          <a:prstGeom prst="rect">
            <a:avLst/>
          </a:prstGeom>
        </p:spPr>
      </p:pic>
      <p:pic>
        <p:nvPicPr>
          <p:cNvPr id="7" name="Picture 6"/>
          <p:cNvPicPr>
            <a:picLocks noChangeAspect="1"/>
          </p:cNvPicPr>
          <p:nvPr/>
        </p:nvPicPr>
        <p:blipFill>
          <a:blip r:embed="rId4"/>
          <a:stretch>
            <a:fillRect/>
          </a:stretch>
        </p:blipFill>
        <p:spPr>
          <a:xfrm>
            <a:off x="3752122" y="4558480"/>
            <a:ext cx="1270000" cy="292100"/>
          </a:xfrm>
          <a:prstGeom prst="rect">
            <a:avLst/>
          </a:prstGeom>
        </p:spPr>
      </p:pic>
      <p:pic>
        <p:nvPicPr>
          <p:cNvPr id="8" name="Picture 7"/>
          <p:cNvPicPr>
            <a:picLocks noChangeAspect="1"/>
          </p:cNvPicPr>
          <p:nvPr/>
        </p:nvPicPr>
        <p:blipFill>
          <a:blip r:embed="rId4"/>
          <a:stretch>
            <a:fillRect/>
          </a:stretch>
        </p:blipFill>
        <p:spPr>
          <a:xfrm>
            <a:off x="9412470" y="4550699"/>
            <a:ext cx="1270000" cy="292100"/>
          </a:xfrm>
          <a:prstGeom prst="rect">
            <a:avLst/>
          </a:prstGeom>
        </p:spPr>
      </p:pic>
      <p:pic>
        <p:nvPicPr>
          <p:cNvPr id="9" name="Picture 8"/>
          <p:cNvPicPr>
            <a:picLocks noChangeAspect="1"/>
          </p:cNvPicPr>
          <p:nvPr/>
        </p:nvPicPr>
        <p:blipFill>
          <a:blip r:embed="rId1"/>
          <a:stretch>
            <a:fillRect/>
          </a:stretch>
        </p:blipFill>
        <p:spPr>
          <a:xfrm>
            <a:off x="5493963" y="5831884"/>
            <a:ext cx="203200" cy="279400"/>
          </a:xfrm>
          <a:prstGeom prst="rect">
            <a:avLst/>
          </a:prstGeom>
        </p:spPr>
      </p:pic>
      <p:pic>
        <p:nvPicPr>
          <p:cNvPr id="10" name="Picture 9"/>
          <p:cNvPicPr>
            <a:picLocks noChangeAspect="1"/>
          </p:cNvPicPr>
          <p:nvPr/>
        </p:nvPicPr>
        <p:blipFill>
          <a:blip r:embed="rId2"/>
          <a:stretch>
            <a:fillRect/>
          </a:stretch>
        </p:blipFill>
        <p:spPr>
          <a:xfrm>
            <a:off x="6910245" y="5870119"/>
            <a:ext cx="215900" cy="241300"/>
          </a:xfrm>
          <a:prstGeom prst="rect">
            <a:avLst/>
          </a:prstGeom>
        </p:spPr>
      </p:pic>
      <p:pic>
        <p:nvPicPr>
          <p:cNvPr id="11" name="Picture 10"/>
          <p:cNvPicPr>
            <a:picLocks noChangeAspect="1"/>
          </p:cNvPicPr>
          <p:nvPr/>
        </p:nvPicPr>
        <p:blipFill>
          <a:blip r:embed="rId5"/>
          <a:stretch>
            <a:fillRect/>
          </a:stretch>
        </p:blipFill>
        <p:spPr>
          <a:xfrm>
            <a:off x="1139149" y="6177477"/>
            <a:ext cx="1727200" cy="3429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算法的主要部分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根据上面的分析，问题转化为对后验概率分布</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的吉布斯抽样</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该分布表示在所有文本的单词序列给定条件下所有可能话题序列的条件概率。</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8400842" y="2335005"/>
            <a:ext cx="1206500" cy="330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抽样分布的表达式</a:t>
            </a:r>
            <a:endParaRPr lang="en-GB" altLang="ja-JP"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首先有关系</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这里变量</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w, </a:t>
            </a:r>
            <a:r>
              <a:rPr lang="el-GR" dirty="0">
                <a:latin typeface="DengXian" panose="02010600030101010101" pitchFamily="2" charset="-122"/>
                <a:ea typeface="DengXian" panose="02010600030101010101" pitchFamily="2" charset="-122"/>
              </a:rPr>
              <a:t>α</a:t>
            </a:r>
            <a:r>
              <a:rPr lang="el-GR" altLang="ja-JP" dirty="0">
                <a:latin typeface="DengXian" panose="02010600030101010101" pitchFamily="2" charset="-122"/>
                <a:ea typeface="DengXian" panose="02010600030101010101" pitchFamily="2" charset="-122"/>
              </a:rPr>
              <a:t> </a:t>
            </a:r>
            <a:r>
              <a:rPr lang="ja-JP" altLang="el-GR">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l-GR" altLang="ja-JP" dirty="0">
                <a:latin typeface="DengXian" panose="02010600030101010101" pitchFamily="2" charset="-122"/>
                <a:ea typeface="DengXian" panose="02010600030101010101" pitchFamily="2" charset="-122"/>
              </a:rPr>
              <a:t>β</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已知，分母相同，可以不予考虑</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联合分布域</a:t>
            </a:r>
            <a:r>
              <a:rPr lang="en-GB"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的表达式 可以进一步分解为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两个因子可以分别处理</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956050" y="2618012"/>
            <a:ext cx="4279900" cy="698500"/>
          </a:xfrm>
          <a:prstGeom prst="rect">
            <a:avLst/>
          </a:prstGeom>
        </p:spPr>
      </p:pic>
      <p:pic>
        <p:nvPicPr>
          <p:cNvPr id="6" name="Picture 5"/>
          <p:cNvPicPr>
            <a:picLocks noChangeAspect="1"/>
          </p:cNvPicPr>
          <p:nvPr/>
        </p:nvPicPr>
        <p:blipFill>
          <a:blip r:embed="rId2"/>
          <a:stretch>
            <a:fillRect/>
          </a:stretch>
        </p:blipFill>
        <p:spPr>
          <a:xfrm>
            <a:off x="2978502" y="4311081"/>
            <a:ext cx="1244600" cy="431800"/>
          </a:xfrm>
          <a:prstGeom prst="rect">
            <a:avLst/>
          </a:prstGeom>
        </p:spPr>
      </p:pic>
      <p:grpSp>
        <p:nvGrpSpPr>
          <p:cNvPr id="15" name="Group 14"/>
          <p:cNvGrpSpPr/>
          <p:nvPr/>
        </p:nvGrpSpPr>
        <p:grpSpPr>
          <a:xfrm>
            <a:off x="3369600" y="4742881"/>
            <a:ext cx="5499100" cy="540395"/>
            <a:chOff x="3346450" y="4258964"/>
            <a:chExt cx="5499100" cy="540395"/>
          </a:xfrm>
        </p:grpSpPr>
        <p:grpSp>
          <p:nvGrpSpPr>
            <p:cNvPr id="13" name="Group 12"/>
            <p:cNvGrpSpPr/>
            <p:nvPr/>
          </p:nvGrpSpPr>
          <p:grpSpPr>
            <a:xfrm>
              <a:off x="3346450" y="4258964"/>
              <a:ext cx="5499100" cy="540395"/>
              <a:chOff x="3346450" y="4258964"/>
              <a:chExt cx="5499100" cy="540395"/>
            </a:xfrm>
          </p:grpSpPr>
          <p:pic>
            <p:nvPicPr>
              <p:cNvPr id="7" name="Picture 6"/>
              <p:cNvPicPr>
                <a:picLocks noChangeAspect="1"/>
              </p:cNvPicPr>
              <p:nvPr/>
            </p:nvPicPr>
            <p:blipFill>
              <a:blip r:embed="rId3"/>
              <a:stretch>
                <a:fillRect/>
              </a:stretch>
            </p:blipFill>
            <p:spPr>
              <a:xfrm>
                <a:off x="3346450" y="4316758"/>
                <a:ext cx="5499100" cy="482600"/>
              </a:xfrm>
              <a:prstGeom prst="rect">
                <a:avLst/>
              </a:prstGeom>
            </p:spPr>
          </p:pic>
          <p:pic>
            <p:nvPicPr>
              <p:cNvPr id="8" name="Picture 7"/>
              <p:cNvPicPr>
                <a:picLocks noChangeAspect="1"/>
              </p:cNvPicPr>
              <p:nvPr/>
            </p:nvPicPr>
            <p:blipFill>
              <a:blip r:embed="rId4"/>
              <a:stretch>
                <a:fillRect/>
              </a:stretch>
            </p:blipFill>
            <p:spPr>
              <a:xfrm>
                <a:off x="7574910" y="4258964"/>
                <a:ext cx="827831" cy="219374"/>
              </a:xfrm>
              <a:prstGeom prst="rect">
                <a:avLst/>
              </a:prstGeom>
            </p:spPr>
          </p:pic>
          <p:pic>
            <p:nvPicPr>
              <p:cNvPr id="9" name="Picture 8"/>
              <p:cNvPicPr>
                <a:picLocks noChangeAspect="1"/>
              </p:cNvPicPr>
              <p:nvPr/>
            </p:nvPicPr>
            <p:blipFill>
              <a:blip r:embed="rId4"/>
              <a:stretch>
                <a:fillRect/>
              </a:stretch>
            </p:blipFill>
            <p:spPr>
              <a:xfrm rot="5400000">
                <a:off x="7634675" y="4331843"/>
                <a:ext cx="208052" cy="219374"/>
              </a:xfrm>
              <a:prstGeom prst="rect">
                <a:avLst/>
              </a:prstGeom>
            </p:spPr>
          </p:pic>
          <p:pic>
            <p:nvPicPr>
              <p:cNvPr id="10" name="Picture 9"/>
              <p:cNvPicPr>
                <a:picLocks noChangeAspect="1"/>
              </p:cNvPicPr>
              <p:nvPr/>
            </p:nvPicPr>
            <p:blipFill>
              <a:blip r:embed="rId4"/>
              <a:stretch>
                <a:fillRect/>
              </a:stretch>
            </p:blipFill>
            <p:spPr>
              <a:xfrm rot="5400000">
                <a:off x="7995719" y="4382100"/>
                <a:ext cx="208052" cy="119035"/>
              </a:xfrm>
              <a:prstGeom prst="rect">
                <a:avLst/>
              </a:prstGeom>
            </p:spPr>
          </p:pic>
          <p:pic>
            <p:nvPicPr>
              <p:cNvPr id="11" name="Picture 10"/>
              <p:cNvPicPr>
                <a:picLocks noChangeAspect="1"/>
              </p:cNvPicPr>
              <p:nvPr/>
            </p:nvPicPr>
            <p:blipFill>
              <a:blip r:embed="rId4"/>
              <a:stretch>
                <a:fillRect/>
              </a:stretch>
            </p:blipFill>
            <p:spPr>
              <a:xfrm>
                <a:off x="7832175" y="4726271"/>
                <a:ext cx="208052" cy="73088"/>
              </a:xfrm>
              <a:prstGeom prst="rect">
                <a:avLst/>
              </a:prstGeom>
            </p:spPr>
          </p:pic>
          <p:pic>
            <p:nvPicPr>
              <p:cNvPr id="12" name="Picture 11"/>
              <p:cNvPicPr>
                <a:picLocks noChangeAspect="1"/>
              </p:cNvPicPr>
              <p:nvPr/>
            </p:nvPicPr>
            <p:blipFill>
              <a:blip r:embed="rId4"/>
              <a:stretch>
                <a:fillRect/>
              </a:stretch>
            </p:blipFill>
            <p:spPr>
              <a:xfrm rot="5400000">
                <a:off x="7853816" y="4672930"/>
                <a:ext cx="119037" cy="119035"/>
              </a:xfrm>
              <a:prstGeom prst="rect">
                <a:avLst/>
              </a:prstGeom>
            </p:spPr>
          </p:pic>
        </p:grpSp>
        <p:pic>
          <p:nvPicPr>
            <p:cNvPr id="14" name="Picture 13"/>
            <p:cNvPicPr>
              <a:picLocks noChangeAspect="1"/>
            </p:cNvPicPr>
            <p:nvPr/>
          </p:nvPicPr>
          <p:blipFill>
            <a:blip r:embed="rId4"/>
            <a:stretch>
              <a:fillRect/>
            </a:stretch>
          </p:blipFill>
          <p:spPr>
            <a:xfrm rot="5400000">
              <a:off x="7681412" y="4465210"/>
              <a:ext cx="208052" cy="93474"/>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抽样分布的表达式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推导第一个因子</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的表达式</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首先</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个话题生成单词集合第</a:t>
            </a:r>
            <a:r>
              <a:rPr lang="en-US" altLang="ja-JP"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个单词的概率，</a:t>
            </a:r>
            <a:r>
              <a:rPr lang="en-US" altLang="ja-JP" dirty="0" err="1">
                <a:latin typeface="DengXian" panose="02010600030101010101" pitchFamily="2" charset="-122"/>
                <a:ea typeface="DengXian" panose="02010600030101010101" pitchFamily="2" charset="-122"/>
              </a:rPr>
              <a:t>n</a:t>
            </a:r>
            <a:r>
              <a:rPr lang="en-US" altLang="ja-JP" baseline="-25000" dirty="0" err="1">
                <a:latin typeface="DengXian" panose="02010600030101010101" pitchFamily="2" charset="-122"/>
                <a:ea typeface="DengXian" panose="02010600030101010101" pitchFamily="2" charset="-122"/>
              </a:rPr>
              <a:t>kv</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是数据中第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话题生成第</a:t>
            </a:r>
            <a:r>
              <a:rPr lang="en-GB" altLang="ja-JP"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个单词的次数</a:t>
            </a:r>
            <a:r>
              <a:rPr lang="en-GB" altLang="ja-JP" dirty="0">
                <a:latin typeface="DengXian" panose="02010600030101010101" pitchFamily="2" charset="-122"/>
                <a:ea typeface="DengXian" panose="02010600030101010101" pitchFamily="2" charset="-122"/>
              </a:rPr>
              <a:t>		</a:t>
            </a: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712901" y="2332159"/>
            <a:ext cx="1016000" cy="304800"/>
          </a:xfrm>
          <a:prstGeom prst="rect">
            <a:avLst/>
          </a:prstGeom>
        </p:spPr>
      </p:pic>
      <p:pic>
        <p:nvPicPr>
          <p:cNvPr id="5" name="Picture 4"/>
          <p:cNvPicPr>
            <a:picLocks noChangeAspect="1"/>
          </p:cNvPicPr>
          <p:nvPr/>
        </p:nvPicPr>
        <p:blipFill>
          <a:blip r:embed="rId2"/>
          <a:stretch>
            <a:fillRect/>
          </a:stretch>
        </p:blipFill>
        <p:spPr>
          <a:xfrm>
            <a:off x="3657600" y="2796461"/>
            <a:ext cx="2831940" cy="873488"/>
          </a:xfrm>
          <a:prstGeom prst="rect">
            <a:avLst/>
          </a:prstGeom>
        </p:spPr>
      </p:pic>
      <p:pic>
        <p:nvPicPr>
          <p:cNvPr id="6" name="Picture 5"/>
          <p:cNvPicPr>
            <a:picLocks noChangeAspect="1"/>
          </p:cNvPicPr>
          <p:nvPr/>
        </p:nvPicPr>
        <p:blipFill>
          <a:blip r:embed="rId3"/>
          <a:stretch>
            <a:fillRect/>
          </a:stretch>
        </p:blipFill>
        <p:spPr>
          <a:xfrm>
            <a:off x="1943582" y="3847859"/>
            <a:ext cx="457200" cy="3429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抽样分布的表达式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于是</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 </a:t>
            </a:r>
            <a:r>
              <a:rPr lang="en-GB" altLang="ja-JP" dirty="0">
                <a:latin typeface="DengXian" panose="02010600030101010101" pitchFamily="2" charset="-122"/>
                <a:ea typeface="DengXian" panose="02010600030101010101" pitchFamily="2" charset="-122"/>
              </a:rPr>
              <a:t>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710965" y="2283619"/>
            <a:ext cx="4103070" cy="3052762"/>
          </a:xfrm>
          <a:prstGeom prst="rect">
            <a:avLst/>
          </a:prstGeom>
        </p:spPr>
      </p:pic>
      <p:pic>
        <p:nvPicPr>
          <p:cNvPr id="5" name="Picture 4"/>
          <p:cNvPicPr>
            <a:picLocks noChangeAspect="1"/>
          </p:cNvPicPr>
          <p:nvPr/>
        </p:nvPicPr>
        <p:blipFill>
          <a:blip r:embed="rId2"/>
          <a:stretch>
            <a:fillRect/>
          </a:stretch>
        </p:blipFill>
        <p:spPr>
          <a:xfrm>
            <a:off x="2222500" y="5899150"/>
            <a:ext cx="2540000" cy="393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抽样分布的表达式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第二个因子</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的表达式可以类似推导</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首先</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个文本生成第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个话题的概率，</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是数据中第</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个文本生成第</a:t>
            </a:r>
            <a:r>
              <a:rPr lang="en-GB" altLang="ja-JP" dirty="0">
                <a:latin typeface="DengXian" panose="02010600030101010101" pitchFamily="2" charset="-122"/>
                <a:ea typeface="DengXian" panose="02010600030101010101" pitchFamily="2" charset="-122"/>
              </a:rPr>
              <a:t>k </a:t>
            </a:r>
            <a:r>
              <a:rPr lang="ja-JP" altLang="en-US">
                <a:latin typeface="DengXian" panose="02010600030101010101" pitchFamily="2" charset="-122"/>
                <a:ea typeface="DengXian" panose="02010600030101010101" pitchFamily="2" charset="-122"/>
              </a:rPr>
              <a:t>个话题的次数。</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984500" y="2322513"/>
            <a:ext cx="660400" cy="355600"/>
          </a:xfrm>
          <a:prstGeom prst="rect">
            <a:avLst/>
          </a:prstGeom>
        </p:spPr>
      </p:pic>
      <p:pic>
        <p:nvPicPr>
          <p:cNvPr id="5" name="Picture 4"/>
          <p:cNvPicPr>
            <a:picLocks noChangeAspect="1"/>
          </p:cNvPicPr>
          <p:nvPr/>
        </p:nvPicPr>
        <p:blipFill>
          <a:blip r:embed="rId2"/>
          <a:stretch>
            <a:fillRect/>
          </a:stretch>
        </p:blipFill>
        <p:spPr>
          <a:xfrm>
            <a:off x="4527550" y="2678113"/>
            <a:ext cx="2527300" cy="952500"/>
          </a:xfrm>
          <a:prstGeom prst="rect">
            <a:avLst/>
          </a:prstGeom>
        </p:spPr>
      </p:pic>
      <p:pic>
        <p:nvPicPr>
          <p:cNvPr id="6" name="Picture 5"/>
          <p:cNvPicPr>
            <a:picLocks noChangeAspect="1"/>
          </p:cNvPicPr>
          <p:nvPr/>
        </p:nvPicPr>
        <p:blipFill>
          <a:blip r:embed="rId3"/>
          <a:stretch>
            <a:fillRect/>
          </a:stretch>
        </p:blipFill>
        <p:spPr>
          <a:xfrm>
            <a:off x="1930400" y="3860800"/>
            <a:ext cx="520700" cy="317500"/>
          </a:xfrm>
          <a:prstGeom prst="rect">
            <a:avLst/>
          </a:prstGeom>
        </p:spPr>
      </p:pic>
      <p:pic>
        <p:nvPicPr>
          <p:cNvPr id="7" name="Picture 6"/>
          <p:cNvPicPr>
            <a:picLocks noChangeAspect="1"/>
          </p:cNvPicPr>
          <p:nvPr/>
        </p:nvPicPr>
        <p:blipFill>
          <a:blip r:embed="rId4"/>
          <a:stretch>
            <a:fillRect/>
          </a:stretch>
        </p:blipFill>
        <p:spPr>
          <a:xfrm>
            <a:off x="8172450" y="3860800"/>
            <a:ext cx="571500" cy="3937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抽样分布的表达式</a:t>
            </a:r>
            <a:endParaRPr lang="en-US" dirty="0">
              <a:latin typeface="DengXian" panose="02010600030101010101" pitchFamily="2" charset="-122"/>
              <a:ea typeface="DengXian" panose="02010600030101010101" pitchFamily="2" charset="-122"/>
            </a:endParaRPr>
          </a:p>
        </p:txBody>
      </p:sp>
      <p:grpSp>
        <p:nvGrpSpPr>
          <p:cNvPr id="6" name="Group 5"/>
          <p:cNvGrpSpPr/>
          <p:nvPr/>
        </p:nvGrpSpPr>
        <p:grpSpPr>
          <a:xfrm>
            <a:off x="2127250" y="2283619"/>
            <a:ext cx="4356100" cy="3350732"/>
            <a:chOff x="2127250" y="2283619"/>
            <a:chExt cx="4356100" cy="3350732"/>
          </a:xfrm>
        </p:grpSpPr>
        <p:pic>
          <p:nvPicPr>
            <p:cNvPr id="4" name="Picture 3"/>
            <p:cNvPicPr>
              <a:picLocks noChangeAspect="1"/>
            </p:cNvPicPr>
            <p:nvPr/>
          </p:nvPicPr>
          <p:blipFill>
            <a:blip r:embed="rId1"/>
            <a:stretch>
              <a:fillRect/>
            </a:stretch>
          </p:blipFill>
          <p:spPr>
            <a:xfrm>
              <a:off x="2127250" y="2283619"/>
              <a:ext cx="4356100" cy="3350732"/>
            </a:xfrm>
            <a:prstGeom prst="rect">
              <a:avLst/>
            </a:prstGeom>
          </p:spPr>
        </p:pic>
        <p:pic>
          <p:nvPicPr>
            <p:cNvPr id="5" name="Picture 4"/>
            <p:cNvPicPr>
              <a:picLocks noChangeAspect="1"/>
            </p:cNvPicPr>
            <p:nvPr/>
          </p:nvPicPr>
          <p:blipFill>
            <a:blip r:embed="rId2"/>
            <a:stretch>
              <a:fillRect/>
            </a:stretch>
          </p:blipFill>
          <p:spPr>
            <a:xfrm>
              <a:off x="5600700" y="5016500"/>
              <a:ext cx="882650" cy="617851"/>
            </a:xfrm>
            <a:prstGeom prst="rect">
              <a:avLst/>
            </a:prstGeom>
          </p:spPr>
        </p:pic>
      </p:gr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于是</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可得</a:t>
            </a:r>
            <a:endParaRPr lang="en-GB" dirty="0">
              <a:latin typeface="DengXian" panose="02010600030101010101" pitchFamily="2" charset="-122"/>
              <a:ea typeface="DengXian" panose="02010600030101010101" pitchFamily="2" charset="-122"/>
            </a:endParaRPr>
          </a:p>
        </p:txBody>
      </p:sp>
      <p:pic>
        <p:nvPicPr>
          <p:cNvPr id="7" name="Picture 6"/>
          <p:cNvPicPr>
            <a:picLocks noChangeAspect="1"/>
          </p:cNvPicPr>
          <p:nvPr/>
        </p:nvPicPr>
        <p:blipFill>
          <a:blip r:embed="rId3"/>
          <a:stretch>
            <a:fillRect/>
          </a:stretch>
        </p:blipFill>
        <p:spPr>
          <a:xfrm>
            <a:off x="1993900" y="5441950"/>
            <a:ext cx="2794000" cy="342900"/>
          </a:xfrm>
          <a:prstGeom prst="rect">
            <a:avLst/>
          </a:prstGeom>
        </p:spPr>
      </p:pic>
      <p:pic>
        <p:nvPicPr>
          <p:cNvPr id="9" name="Picture 8"/>
          <p:cNvPicPr>
            <a:picLocks noChangeAspect="1"/>
          </p:cNvPicPr>
          <p:nvPr/>
        </p:nvPicPr>
        <p:blipFill rotWithShape="1">
          <a:blip r:embed="rId4"/>
          <a:srcRect t="7647" b="5156"/>
          <a:stretch>
            <a:fillRect/>
          </a:stretch>
        </p:blipFill>
        <p:spPr>
          <a:xfrm>
            <a:off x="3295650" y="5784850"/>
            <a:ext cx="6184900" cy="97451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抽样分布的表达式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于是可得收缩的吉布斯抽样分布的公式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397135" y="2845436"/>
            <a:ext cx="5397730" cy="867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狄利克雷分布</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满条件分布的表达式</a:t>
            </a:r>
            <a:endParaRPr lang="en-GB" altLang="ja-JP"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分布</a:t>
            </a:r>
            <a:r>
              <a:rPr lang="en-GB"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的满条件分布可以写成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即在所有文本单词序列、其他位置话题序列给定条件下第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个位置的话题的条件概率分布。</a:t>
            </a:r>
            <a:endParaRPr lang="en-GB" altLang="ja-JP"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表示所有文本的单词序列的第</a:t>
            </a:r>
            <a:r>
              <a:rPr lang="en-GB"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个位置的单词</a:t>
            </a:r>
            <a:endParaRPr lang="en-GB" altLang="ja-JP" dirty="0">
              <a:latin typeface="DengXian" panose="02010600030101010101" pitchFamily="2" charset="-122"/>
              <a:ea typeface="DengXian" panose="02010600030101010101" pitchFamily="2" charset="-122"/>
            </a:endParaRPr>
          </a:p>
          <a:p>
            <a:r>
              <a:rPr lang="en-GB" altLang="ja-JP" dirty="0" err="1">
                <a:latin typeface="DengXian" panose="02010600030101010101" pitchFamily="2" charset="-122"/>
                <a:ea typeface="DengXian" panose="02010600030101010101" pitchFamily="2" charset="-122"/>
              </a:rPr>
              <a:t>z</a:t>
            </a:r>
            <a:r>
              <a:rPr lang="en-GB" altLang="ja-JP"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表示单词</a:t>
            </a:r>
            <a:r>
              <a:rPr lang="en-GB" altLang="ja-JP"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i</a:t>
            </a:r>
            <a:r>
              <a:rPr lang="en-US" altLang="zh-CN"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对应的话 题</a:t>
            </a:r>
            <a:endParaRPr lang="en-US"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表示分布</a:t>
            </a:r>
            <a:r>
              <a:rPr lang="en-US"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对变量 </a:t>
            </a:r>
            <a:r>
              <a:rPr lang="en-GB" altLang="ja-JP" dirty="0" err="1">
                <a:latin typeface="DengXian" panose="02010600030101010101" pitchFamily="2" charset="-122"/>
                <a:ea typeface="DengXian" panose="02010600030101010101" pitchFamily="2" charset="-122"/>
              </a:rPr>
              <a:t>z</a:t>
            </a:r>
            <a:r>
              <a:rPr lang="en-GB" altLang="ja-JP" baseline="-25000" dirty="0" err="1">
                <a:latin typeface="DengXian" panose="02010600030101010101" pitchFamily="2" charset="-122"/>
                <a:ea typeface="DengXian" panose="02010600030101010101" pitchFamily="2" charset="-122"/>
              </a:rPr>
              <a:t>i</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的边缘化因子。</a:t>
            </a:r>
            <a:endParaRPr lang="en-US"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241800" y="2652713"/>
            <a:ext cx="3708400" cy="660400"/>
          </a:xfrm>
          <a:prstGeom prst="rect">
            <a:avLst/>
          </a:prstGeom>
        </p:spPr>
      </p:pic>
      <p:pic>
        <p:nvPicPr>
          <p:cNvPr id="5" name="Picture 4"/>
          <p:cNvPicPr>
            <a:picLocks noChangeAspect="1"/>
          </p:cNvPicPr>
          <p:nvPr/>
        </p:nvPicPr>
        <p:blipFill>
          <a:blip r:embed="rId2"/>
          <a:stretch>
            <a:fillRect/>
          </a:stretch>
        </p:blipFill>
        <p:spPr>
          <a:xfrm>
            <a:off x="1995055" y="2398713"/>
            <a:ext cx="1219200" cy="254000"/>
          </a:xfrm>
          <a:prstGeom prst="rect">
            <a:avLst/>
          </a:prstGeom>
        </p:spPr>
      </p:pic>
      <p:pic>
        <p:nvPicPr>
          <p:cNvPr id="6" name="Picture 5"/>
          <p:cNvPicPr>
            <a:picLocks noChangeAspect="1"/>
          </p:cNvPicPr>
          <p:nvPr/>
        </p:nvPicPr>
        <p:blipFill>
          <a:blip r:embed="rId3"/>
          <a:stretch>
            <a:fillRect/>
          </a:stretch>
        </p:blipFill>
        <p:spPr>
          <a:xfrm>
            <a:off x="1125221" y="5784850"/>
            <a:ext cx="431800" cy="406400"/>
          </a:xfrm>
          <a:prstGeom prst="rect">
            <a:avLst/>
          </a:prstGeom>
        </p:spPr>
      </p:pic>
      <p:pic>
        <p:nvPicPr>
          <p:cNvPr id="7" name="Picture 6"/>
          <p:cNvPicPr>
            <a:picLocks noChangeAspect="1"/>
          </p:cNvPicPr>
          <p:nvPr/>
        </p:nvPicPr>
        <p:blipFill>
          <a:blip r:embed="rId4"/>
          <a:stretch>
            <a:fillRect/>
          </a:stretch>
        </p:blipFill>
        <p:spPr>
          <a:xfrm>
            <a:off x="3093836" y="5784850"/>
            <a:ext cx="1282700" cy="4064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满条件分布的表达式</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199" y="2283619"/>
            <a:ext cx="10666615" cy="4351338"/>
          </a:xfrm>
        </p:spPr>
        <p:txBody>
          <a:bodyPr>
            <a:normAutofit lnSpcReduction="10000"/>
          </a:bodyPr>
          <a:lstStyle/>
          <a:p>
            <a:r>
              <a:rPr lang="ja-JP" altLang="en-US">
                <a:latin typeface="DengXian" panose="02010600030101010101" pitchFamily="2" charset="-122"/>
                <a:ea typeface="DengXian" panose="02010600030101010101" pitchFamily="2" charset="-122"/>
              </a:rPr>
              <a:t>结合收缩的吉布斯抽样分布的公式</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可以推出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个文本的第</a:t>
            </a:r>
            <a:r>
              <a:rPr lang="en-GB"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个位置的单词</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是单词集合的第</a:t>
            </a:r>
            <a:r>
              <a:rPr lang="en-GB" altLang="ja-JP"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个单词</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其话题</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z</a:t>
            </a:r>
            <a:r>
              <a:rPr lang="en-US" altLang="zh-CN"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是话题合集的第</a:t>
            </a:r>
            <a:r>
              <a:rPr lang="en-US"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a:t>
            </a:r>
            <a:endParaRPr lang="en-GB" altLang="ja-JP" dirty="0">
              <a:latin typeface="DengXian" panose="02010600030101010101" pitchFamily="2" charset="-122"/>
              <a:ea typeface="DengXian" panose="02010600030101010101" pitchFamily="2" charset="-122"/>
            </a:endParaRPr>
          </a:p>
          <a:p>
            <a:r>
              <a:rPr lang="en-US" altLang="zh-CN" dirty="0" err="1">
                <a:latin typeface="DengXian" panose="02010600030101010101" pitchFamily="2" charset="-122"/>
                <a:ea typeface="DengXian" panose="02010600030101010101" pitchFamily="2" charset="-122"/>
              </a:rPr>
              <a:t>n</a:t>
            </a:r>
            <a:r>
              <a:rPr lang="en-US" altLang="zh-CN" baseline="-25000" dirty="0" err="1">
                <a:latin typeface="DengXian" panose="02010600030101010101" pitchFamily="2" charset="-122"/>
                <a:ea typeface="DengXian" panose="02010600030101010101" pitchFamily="2" charset="-122"/>
              </a:rPr>
              <a:t>kv</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个话题中第</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个单词的计数</a:t>
            </a:r>
            <a:r>
              <a:rPr lang="zh-CN" altLang="en-US" dirty="0">
                <a:latin typeface="DengXian" panose="02010600030101010101" pitchFamily="2" charset="-122"/>
                <a:ea typeface="DengXian" panose="02010600030101010101" pitchFamily="2" charset="-122"/>
              </a:rPr>
              <a:t>，但减去当前单词的计数</a:t>
            </a:r>
            <a:endParaRPr lang="en-GB" altLang="zh-CN" dirty="0">
              <a:latin typeface="DengXian" panose="02010600030101010101" pitchFamily="2" charset="-122"/>
              <a:ea typeface="DengXian" panose="02010600030101010101" pitchFamily="2" charset="-122"/>
            </a:endParaRPr>
          </a:p>
          <a:p>
            <a:r>
              <a:rPr lang="en-US" altLang="zh-CN" dirty="0" err="1">
                <a:latin typeface="DengXian" panose="02010600030101010101" pitchFamily="2" charset="-122"/>
                <a:ea typeface="DengXian" panose="02010600030101010101" pitchFamily="2" charset="-122"/>
              </a:rPr>
              <a:t>n</a:t>
            </a:r>
            <a:r>
              <a:rPr lang="en-US" altLang="zh-CN" baseline="-25000" dirty="0" err="1">
                <a:latin typeface="DengXian" panose="02010600030101010101" pitchFamily="2" charset="-122"/>
                <a:ea typeface="DengXian" panose="02010600030101010101" pitchFamily="2" charset="-122"/>
              </a:rPr>
              <a:t>mk</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个文本中第</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个话题的计数，但减去当前单词的话题的计数。</a:t>
            </a:r>
            <a:endParaRPr lang="en-US"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3162300" y="2724150"/>
            <a:ext cx="5867400" cy="14097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算法的后处理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lnSpcReduction="10000"/>
          </a:bodyPr>
          <a:lstStyle/>
          <a:p>
            <a:r>
              <a:rPr lang="ja-JP" altLang="en-US">
                <a:latin typeface="DengXian" panose="02010600030101010101" pitchFamily="2" charset="-122"/>
                <a:ea typeface="DengXian" panose="02010600030101010101" pitchFamily="2" charset="-122"/>
              </a:rPr>
              <a:t>通过吉布斯抽样得到的分布</a:t>
            </a:r>
            <a:r>
              <a:rPr lang="en-GB"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的</a:t>
            </a:r>
            <a:r>
              <a:rPr lang="ja-JP" altLang="en-US">
                <a:latin typeface="DengXian" panose="02010600030101010101" pitchFamily="2" charset="-122"/>
                <a:ea typeface="DengXian" panose="02010600030101010101" pitchFamily="2" charset="-122"/>
              </a:rPr>
              <a:t>样本</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可以得到变量</a:t>
            </a:r>
            <a:r>
              <a:rPr lang="en-US"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的分配值，也可以估计变量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参数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的</a:t>
            </a:r>
            <a:r>
              <a:rPr lang="ja-JP" altLang="en-US">
                <a:latin typeface="DengXian" panose="02010600030101010101" pitchFamily="2" charset="-122"/>
                <a:ea typeface="DengXian" panose="02010600030101010101" pitchFamily="2" charset="-122"/>
              </a:rPr>
              <a:t>估计</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根据</a:t>
            </a:r>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模型的定义，后验概率满足</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是第</a:t>
            </a:r>
            <a:r>
              <a:rPr lang="en-US"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个文本的话题的计数</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表示分布</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对</a:t>
            </a:r>
            <a:r>
              <a:rPr lang="ja-JP" altLang="en-US">
                <a:latin typeface="DengXian" panose="02010600030101010101" pitchFamily="2" charset="-122"/>
                <a:ea typeface="DengXian" panose="02010600030101010101" pitchFamily="2" charset="-122"/>
              </a:rPr>
              <a:t>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的边缘化因子</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486400" y="2283619"/>
            <a:ext cx="1219200" cy="393700"/>
          </a:xfrm>
          <a:prstGeom prst="rect">
            <a:avLst/>
          </a:prstGeom>
        </p:spPr>
      </p:pic>
      <p:pic>
        <p:nvPicPr>
          <p:cNvPr id="5" name="Picture 4"/>
          <p:cNvPicPr>
            <a:picLocks noChangeAspect="1"/>
          </p:cNvPicPr>
          <p:nvPr/>
        </p:nvPicPr>
        <p:blipFill>
          <a:blip r:embed="rId2"/>
          <a:stretch>
            <a:fillRect/>
          </a:stretch>
        </p:blipFill>
        <p:spPr>
          <a:xfrm>
            <a:off x="5164467" y="2743819"/>
            <a:ext cx="203200" cy="279400"/>
          </a:xfrm>
          <a:prstGeom prst="rect">
            <a:avLst/>
          </a:prstGeom>
        </p:spPr>
      </p:pic>
      <p:pic>
        <p:nvPicPr>
          <p:cNvPr id="6" name="Picture 5"/>
          <p:cNvPicPr>
            <a:picLocks noChangeAspect="1"/>
          </p:cNvPicPr>
          <p:nvPr/>
        </p:nvPicPr>
        <p:blipFill>
          <a:blip r:embed="rId3"/>
          <a:stretch>
            <a:fillRect/>
          </a:stretch>
        </p:blipFill>
        <p:spPr>
          <a:xfrm>
            <a:off x="5880100" y="2781919"/>
            <a:ext cx="215900" cy="241300"/>
          </a:xfrm>
          <a:prstGeom prst="rect">
            <a:avLst/>
          </a:prstGeom>
        </p:spPr>
      </p:pic>
      <p:pic>
        <p:nvPicPr>
          <p:cNvPr id="7" name="Picture 6"/>
          <p:cNvPicPr>
            <a:picLocks noChangeAspect="1"/>
          </p:cNvPicPr>
          <p:nvPr/>
        </p:nvPicPr>
        <p:blipFill>
          <a:blip r:embed="rId4"/>
          <a:stretch>
            <a:fillRect/>
          </a:stretch>
        </p:blipFill>
        <p:spPr>
          <a:xfrm>
            <a:off x="2311816" y="3596397"/>
            <a:ext cx="1028700" cy="368300"/>
          </a:xfrm>
          <a:prstGeom prst="rect">
            <a:avLst/>
          </a:prstGeom>
        </p:spPr>
      </p:pic>
      <p:pic>
        <p:nvPicPr>
          <p:cNvPr id="9" name="Picture 8"/>
          <p:cNvPicPr>
            <a:picLocks noChangeAspect="1"/>
          </p:cNvPicPr>
          <p:nvPr/>
        </p:nvPicPr>
        <p:blipFill>
          <a:blip r:embed="rId5"/>
          <a:stretch>
            <a:fillRect/>
          </a:stretch>
        </p:blipFill>
        <p:spPr>
          <a:xfrm>
            <a:off x="2933700" y="4413081"/>
            <a:ext cx="6324600" cy="749300"/>
          </a:xfrm>
          <a:prstGeom prst="rect">
            <a:avLst/>
          </a:prstGeom>
        </p:spPr>
      </p:pic>
      <p:pic>
        <p:nvPicPr>
          <p:cNvPr id="10" name="Picture 9"/>
          <p:cNvPicPr>
            <a:picLocks noChangeAspect="1"/>
          </p:cNvPicPr>
          <p:nvPr/>
        </p:nvPicPr>
        <p:blipFill>
          <a:blip r:embed="rId6"/>
          <a:stretch>
            <a:fillRect/>
          </a:stretch>
        </p:blipFill>
        <p:spPr>
          <a:xfrm>
            <a:off x="1854616" y="5459193"/>
            <a:ext cx="2971800" cy="342900"/>
          </a:xfrm>
          <a:prstGeom prst="rect">
            <a:avLst/>
          </a:prstGeom>
        </p:spPr>
      </p:pic>
      <p:pic>
        <p:nvPicPr>
          <p:cNvPr id="11" name="Picture 10"/>
          <p:cNvPicPr>
            <a:picLocks noChangeAspect="1"/>
          </p:cNvPicPr>
          <p:nvPr/>
        </p:nvPicPr>
        <p:blipFill>
          <a:blip r:embed="rId7"/>
          <a:stretch>
            <a:fillRect/>
          </a:stretch>
        </p:blipFill>
        <p:spPr>
          <a:xfrm>
            <a:off x="1132147" y="5917523"/>
            <a:ext cx="584200" cy="368300"/>
          </a:xfrm>
          <a:prstGeom prst="rect">
            <a:avLst/>
          </a:prstGeom>
        </p:spPr>
      </p:pic>
      <p:pic>
        <p:nvPicPr>
          <p:cNvPr id="12" name="Picture 11"/>
          <p:cNvPicPr>
            <a:picLocks noChangeAspect="1"/>
          </p:cNvPicPr>
          <p:nvPr/>
        </p:nvPicPr>
        <p:blipFill>
          <a:blip r:embed="rId8"/>
          <a:stretch>
            <a:fillRect/>
          </a:stretch>
        </p:blipFill>
        <p:spPr>
          <a:xfrm>
            <a:off x="3141574" y="5930223"/>
            <a:ext cx="1295400" cy="355600"/>
          </a:xfrm>
          <a:prstGeom prst="rect">
            <a:avLst/>
          </a:prstGeom>
        </p:spPr>
      </p:pic>
      <p:pic>
        <p:nvPicPr>
          <p:cNvPr id="13" name="Picture 12"/>
          <p:cNvPicPr>
            <a:picLocks noChangeAspect="1"/>
          </p:cNvPicPr>
          <p:nvPr/>
        </p:nvPicPr>
        <p:blipFill>
          <a:blip r:embed="rId9"/>
          <a:stretch>
            <a:fillRect/>
          </a:stretch>
        </p:blipFill>
        <p:spPr>
          <a:xfrm>
            <a:off x="5702300" y="5917754"/>
            <a:ext cx="355600" cy="3302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算法的后处理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于是得到参数</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的估计式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309343" y="2350119"/>
            <a:ext cx="1028700" cy="368300"/>
          </a:xfrm>
          <a:prstGeom prst="rect">
            <a:avLst/>
          </a:prstGeom>
        </p:spPr>
      </p:pic>
      <p:grpSp>
        <p:nvGrpSpPr>
          <p:cNvPr id="15" name="Group 14"/>
          <p:cNvGrpSpPr/>
          <p:nvPr/>
        </p:nvGrpSpPr>
        <p:grpSpPr>
          <a:xfrm>
            <a:off x="2876550" y="2829410"/>
            <a:ext cx="6438900" cy="1099478"/>
            <a:chOff x="2876550" y="2829410"/>
            <a:chExt cx="6438900" cy="1099478"/>
          </a:xfrm>
        </p:grpSpPr>
        <p:pic>
          <p:nvPicPr>
            <p:cNvPr id="5" name="Picture 4"/>
            <p:cNvPicPr>
              <a:picLocks noChangeAspect="1"/>
            </p:cNvPicPr>
            <p:nvPr/>
          </p:nvPicPr>
          <p:blipFill rotWithShape="1">
            <a:blip r:embed="rId2"/>
            <a:srcRect b="8127"/>
            <a:stretch>
              <a:fillRect/>
            </a:stretch>
          </p:blipFill>
          <p:spPr>
            <a:xfrm>
              <a:off x="2876550" y="2832100"/>
              <a:ext cx="6438900" cy="1096788"/>
            </a:xfrm>
            <a:prstGeom prst="rect">
              <a:avLst/>
            </a:prstGeom>
          </p:spPr>
        </p:pic>
        <p:pic>
          <p:nvPicPr>
            <p:cNvPr id="6" name="Picture 5"/>
            <p:cNvPicPr>
              <a:picLocks noChangeAspect="1"/>
            </p:cNvPicPr>
            <p:nvPr/>
          </p:nvPicPr>
          <p:blipFill>
            <a:blip r:embed="rId3"/>
            <a:stretch>
              <a:fillRect/>
            </a:stretch>
          </p:blipFill>
          <p:spPr>
            <a:xfrm>
              <a:off x="5904088" y="3262797"/>
              <a:ext cx="874890" cy="352029"/>
            </a:xfrm>
            <a:prstGeom prst="rect">
              <a:avLst/>
            </a:prstGeom>
          </p:spPr>
        </p:pic>
        <p:pic>
          <p:nvPicPr>
            <p:cNvPr id="7" name="Picture 6"/>
            <p:cNvPicPr>
              <a:picLocks noChangeAspect="1"/>
            </p:cNvPicPr>
            <p:nvPr/>
          </p:nvPicPr>
          <p:blipFill>
            <a:blip r:embed="rId3"/>
            <a:stretch>
              <a:fillRect/>
            </a:stretch>
          </p:blipFill>
          <p:spPr>
            <a:xfrm>
              <a:off x="6208888" y="2829410"/>
              <a:ext cx="728133" cy="224106"/>
            </a:xfrm>
            <a:prstGeom prst="rect">
              <a:avLst/>
            </a:prstGeom>
          </p:spPr>
        </p:pic>
        <p:pic>
          <p:nvPicPr>
            <p:cNvPr id="8" name="Picture 7"/>
            <p:cNvPicPr>
              <a:picLocks noChangeAspect="1"/>
            </p:cNvPicPr>
            <p:nvPr/>
          </p:nvPicPr>
          <p:blipFill>
            <a:blip r:embed="rId3"/>
            <a:stretch>
              <a:fillRect/>
            </a:stretch>
          </p:blipFill>
          <p:spPr>
            <a:xfrm rot="5400000">
              <a:off x="6559749" y="3191692"/>
              <a:ext cx="250516" cy="224106"/>
            </a:xfrm>
            <a:prstGeom prst="rect">
              <a:avLst/>
            </a:prstGeom>
          </p:spPr>
        </p:pic>
        <p:pic>
          <p:nvPicPr>
            <p:cNvPr id="9" name="Picture 8"/>
            <p:cNvPicPr>
              <a:picLocks noChangeAspect="1"/>
            </p:cNvPicPr>
            <p:nvPr/>
          </p:nvPicPr>
          <p:blipFill>
            <a:blip r:embed="rId3"/>
            <a:stretch>
              <a:fillRect/>
            </a:stretch>
          </p:blipFill>
          <p:spPr>
            <a:xfrm rot="5400000">
              <a:off x="6447696" y="2898883"/>
              <a:ext cx="250516" cy="224106"/>
            </a:xfrm>
            <a:prstGeom prst="rect">
              <a:avLst/>
            </a:prstGeom>
          </p:spPr>
        </p:pic>
        <p:pic>
          <p:nvPicPr>
            <p:cNvPr id="10" name="Picture 9"/>
            <p:cNvPicPr>
              <a:picLocks noChangeAspect="1"/>
            </p:cNvPicPr>
            <p:nvPr/>
          </p:nvPicPr>
          <p:blipFill>
            <a:blip r:embed="rId3"/>
            <a:stretch>
              <a:fillRect/>
            </a:stretch>
          </p:blipFill>
          <p:spPr>
            <a:xfrm rot="5400000">
              <a:off x="6163136" y="3022009"/>
              <a:ext cx="190281" cy="141111"/>
            </a:xfrm>
            <a:prstGeom prst="rect">
              <a:avLst/>
            </a:prstGeom>
          </p:spPr>
        </p:pic>
        <p:pic>
          <p:nvPicPr>
            <p:cNvPr id="11" name="Picture 10"/>
            <p:cNvPicPr>
              <a:picLocks noChangeAspect="1"/>
            </p:cNvPicPr>
            <p:nvPr/>
          </p:nvPicPr>
          <p:blipFill>
            <a:blip r:embed="rId3"/>
            <a:stretch>
              <a:fillRect/>
            </a:stretch>
          </p:blipFill>
          <p:spPr>
            <a:xfrm rot="5400000">
              <a:off x="6038957" y="3247985"/>
              <a:ext cx="190281" cy="141111"/>
            </a:xfrm>
            <a:prstGeom prst="rect">
              <a:avLst/>
            </a:prstGeom>
          </p:spPr>
        </p:pic>
        <p:pic>
          <p:nvPicPr>
            <p:cNvPr id="12" name="Picture 11"/>
            <p:cNvPicPr>
              <a:picLocks noChangeAspect="1"/>
            </p:cNvPicPr>
            <p:nvPr/>
          </p:nvPicPr>
          <p:blipFill>
            <a:blip r:embed="rId3"/>
            <a:stretch>
              <a:fillRect/>
            </a:stretch>
          </p:blipFill>
          <p:spPr>
            <a:xfrm rot="5400000">
              <a:off x="5968401" y="3214798"/>
              <a:ext cx="190281" cy="141111"/>
            </a:xfrm>
            <a:prstGeom prst="rect">
              <a:avLst/>
            </a:prstGeom>
          </p:spPr>
        </p:pic>
        <p:pic>
          <p:nvPicPr>
            <p:cNvPr id="13" name="Picture 12"/>
            <p:cNvPicPr>
              <a:picLocks noChangeAspect="1"/>
            </p:cNvPicPr>
            <p:nvPr/>
          </p:nvPicPr>
          <p:blipFill>
            <a:blip r:embed="rId3"/>
            <a:stretch>
              <a:fillRect/>
            </a:stretch>
          </p:blipFill>
          <p:spPr>
            <a:xfrm rot="5400000">
              <a:off x="6268966" y="3243752"/>
              <a:ext cx="190281" cy="141111"/>
            </a:xfrm>
            <a:prstGeom prst="rect">
              <a:avLst/>
            </a:prstGeom>
          </p:spPr>
        </p:pic>
        <p:pic>
          <p:nvPicPr>
            <p:cNvPr id="14" name="Picture 13"/>
            <p:cNvPicPr>
              <a:picLocks noChangeAspect="1"/>
            </p:cNvPicPr>
            <p:nvPr/>
          </p:nvPicPr>
          <p:blipFill>
            <a:blip r:embed="rId3"/>
            <a:stretch>
              <a:fillRect/>
            </a:stretch>
          </p:blipFill>
          <p:spPr>
            <a:xfrm rot="5400000">
              <a:off x="6407257" y="3015834"/>
              <a:ext cx="190281" cy="141110"/>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算法的后处理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en-US"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参数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的估计</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后验概率满足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是</a:t>
            </a:r>
            <a:r>
              <a:rPr lang="ja-JP" altLang="en-US">
                <a:latin typeface="DengXian" panose="02010600030101010101" pitchFamily="2" charset="-122"/>
                <a:ea typeface="DengXian" panose="02010600030101010101" pitchFamily="2" charset="-122"/>
              </a:rPr>
              <a:t>第</a:t>
            </a:r>
            <a:r>
              <a:rPr lang="en-US"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个话题的单词的计数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表示分布</a:t>
            </a:r>
            <a:r>
              <a:rPr lang="en-GB" altLang="ja-JP"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对变量</a:t>
            </a:r>
            <a:r>
              <a:rPr lang="zh-CN" altLang="en-US" dirty="0">
                <a:latin typeface="DengXian" panose="02010600030101010101" pitchFamily="2" charset="-122"/>
                <a:ea typeface="DengXian" panose="02010600030101010101" pitchFamily="2" charset="-122"/>
              </a:rPr>
              <a:t>     的边缘化因子</a:t>
            </a:r>
            <a:endParaRPr lang="en-GB" altLang="zh-CN" dirty="0">
              <a:latin typeface="DengXian" panose="02010600030101010101" pitchFamily="2" charset="-122"/>
              <a:ea typeface="DengXian" panose="02010600030101010101" pitchFamily="2" charset="-122"/>
            </a:endParaRPr>
          </a:p>
          <a:p>
            <a:r>
              <a:rPr lang="en-GB" altLang="zh-CN"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是文本集合单词序列</a:t>
            </a:r>
            <a:r>
              <a:rPr lang="en-GB" altLang="zh-CN" dirty="0">
                <a:latin typeface="DengXian" panose="02010600030101010101" pitchFamily="2" charset="-122"/>
                <a:ea typeface="DengXian" panose="02010600030101010101" pitchFamily="2" charset="-122"/>
              </a:rPr>
              <a:t>w</a:t>
            </a:r>
            <a:r>
              <a:rPr lang="zh-CN" altLang="en-US" dirty="0">
                <a:latin typeface="DengXian" panose="02010600030101010101" pitchFamily="2" charset="-122"/>
                <a:ea typeface="DengXian" panose="02010600030101010101" pitchFamily="2" charset="-122"/>
              </a:rPr>
              <a:t>的单词总数</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323061" y="2357048"/>
            <a:ext cx="1028700" cy="304800"/>
          </a:xfrm>
          <a:prstGeom prst="rect">
            <a:avLst/>
          </a:prstGeom>
        </p:spPr>
      </p:pic>
      <p:grpSp>
        <p:nvGrpSpPr>
          <p:cNvPr id="8" name="Group 7"/>
          <p:cNvGrpSpPr/>
          <p:nvPr/>
        </p:nvGrpSpPr>
        <p:grpSpPr>
          <a:xfrm>
            <a:off x="3092450" y="3691333"/>
            <a:ext cx="6007100" cy="825501"/>
            <a:chOff x="3092450" y="3822901"/>
            <a:chExt cx="6007100" cy="825501"/>
          </a:xfrm>
        </p:grpSpPr>
        <p:pic>
          <p:nvPicPr>
            <p:cNvPr id="5" name="Picture 4"/>
            <p:cNvPicPr>
              <a:picLocks noChangeAspect="1"/>
            </p:cNvPicPr>
            <p:nvPr/>
          </p:nvPicPr>
          <p:blipFill>
            <a:blip r:embed="rId2"/>
            <a:stretch>
              <a:fillRect/>
            </a:stretch>
          </p:blipFill>
          <p:spPr>
            <a:xfrm>
              <a:off x="3092450" y="3822902"/>
              <a:ext cx="6007100" cy="825500"/>
            </a:xfrm>
            <a:prstGeom prst="rect">
              <a:avLst/>
            </a:prstGeom>
          </p:spPr>
        </p:pic>
        <p:pic>
          <p:nvPicPr>
            <p:cNvPr id="6" name="Picture 5"/>
            <p:cNvPicPr>
              <a:picLocks noChangeAspect="1"/>
            </p:cNvPicPr>
            <p:nvPr/>
          </p:nvPicPr>
          <p:blipFill>
            <a:blip r:embed="rId3"/>
            <a:stretch>
              <a:fillRect/>
            </a:stretch>
          </p:blipFill>
          <p:spPr>
            <a:xfrm>
              <a:off x="3996229" y="3822901"/>
              <a:ext cx="774700" cy="250637"/>
            </a:xfrm>
            <a:prstGeom prst="rect">
              <a:avLst/>
            </a:prstGeom>
          </p:spPr>
        </p:pic>
        <p:pic>
          <p:nvPicPr>
            <p:cNvPr id="7" name="Picture 6"/>
            <p:cNvPicPr>
              <a:picLocks noChangeAspect="1"/>
            </p:cNvPicPr>
            <p:nvPr/>
          </p:nvPicPr>
          <p:blipFill>
            <a:blip r:embed="rId3"/>
            <a:stretch>
              <a:fillRect/>
            </a:stretch>
          </p:blipFill>
          <p:spPr>
            <a:xfrm>
              <a:off x="3221529" y="4397765"/>
              <a:ext cx="774700" cy="250637"/>
            </a:xfrm>
            <a:prstGeom prst="rect">
              <a:avLst/>
            </a:prstGeom>
          </p:spPr>
        </p:pic>
      </p:grpSp>
      <p:pic>
        <p:nvPicPr>
          <p:cNvPr id="9" name="Picture 8"/>
          <p:cNvPicPr>
            <a:picLocks noChangeAspect="1"/>
          </p:cNvPicPr>
          <p:nvPr/>
        </p:nvPicPr>
        <p:blipFill>
          <a:blip r:embed="rId4"/>
          <a:stretch>
            <a:fillRect/>
          </a:stretch>
        </p:blipFill>
        <p:spPr>
          <a:xfrm>
            <a:off x="1110211" y="4926597"/>
            <a:ext cx="2425700" cy="330200"/>
          </a:xfrm>
          <a:prstGeom prst="rect">
            <a:avLst/>
          </a:prstGeom>
        </p:spPr>
      </p:pic>
      <p:pic>
        <p:nvPicPr>
          <p:cNvPr id="10" name="Picture 9"/>
          <p:cNvPicPr>
            <a:picLocks noChangeAspect="1"/>
          </p:cNvPicPr>
          <p:nvPr/>
        </p:nvPicPr>
        <p:blipFill>
          <a:blip r:embed="rId5"/>
          <a:stretch>
            <a:fillRect/>
          </a:stretch>
        </p:blipFill>
        <p:spPr>
          <a:xfrm>
            <a:off x="1110211" y="5377386"/>
            <a:ext cx="482600" cy="419100"/>
          </a:xfrm>
          <a:prstGeom prst="rect">
            <a:avLst/>
          </a:prstGeom>
        </p:spPr>
      </p:pic>
      <p:pic>
        <p:nvPicPr>
          <p:cNvPr id="11" name="Picture 10"/>
          <p:cNvPicPr>
            <a:picLocks noChangeAspect="1"/>
          </p:cNvPicPr>
          <p:nvPr/>
        </p:nvPicPr>
        <p:blipFill>
          <a:blip r:embed="rId6"/>
          <a:stretch>
            <a:fillRect/>
          </a:stretch>
        </p:blipFill>
        <p:spPr>
          <a:xfrm>
            <a:off x="3092450" y="5372695"/>
            <a:ext cx="1346200" cy="406400"/>
          </a:xfrm>
          <a:prstGeom prst="rect">
            <a:avLst/>
          </a:prstGeom>
        </p:spPr>
      </p:pic>
      <p:pic>
        <p:nvPicPr>
          <p:cNvPr id="12" name="Picture 11"/>
          <p:cNvPicPr>
            <a:picLocks noChangeAspect="1"/>
          </p:cNvPicPr>
          <p:nvPr/>
        </p:nvPicPr>
        <p:blipFill>
          <a:blip r:embed="rId7"/>
          <a:stretch>
            <a:fillRect/>
          </a:stretch>
        </p:blipFill>
        <p:spPr>
          <a:xfrm>
            <a:off x="5719716" y="5372695"/>
            <a:ext cx="355600" cy="3302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算法的后处理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zh-CN" altLang="en-US" dirty="0">
                <a:latin typeface="DengXian" panose="02010600030101010101" pitchFamily="2" charset="-122"/>
                <a:ea typeface="DengXian" panose="02010600030101010101" pitchFamily="2" charset="-122"/>
              </a:rPr>
              <a:t>于是得到参数的估计式</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990850" y="2813050"/>
            <a:ext cx="6210300" cy="12319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对给定的所有文本的单词序列</a:t>
            </a:r>
            <a:r>
              <a:rPr lang="en-US" dirty="0">
                <a:latin typeface="DengXian" panose="02010600030101010101" pitchFamily="2" charset="-122"/>
                <a:ea typeface="DengXian" panose="02010600030101010101" pitchFamily="2" charset="-122"/>
              </a:rPr>
              <a:t>w，</a:t>
            </a:r>
            <a:r>
              <a:rPr lang="ja-JP" altLang="en-US">
                <a:latin typeface="DengXian" panose="02010600030101010101" pitchFamily="2" charset="-122"/>
                <a:ea typeface="DengXian" panose="02010600030101010101" pitchFamily="2" charset="-122"/>
              </a:rPr>
              <a:t>每个位置上随机指派一个话题，整体构成所有 文本的话题序列</a:t>
            </a:r>
            <a:r>
              <a:rPr lang="en-US"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然后循环执行以下操作。</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在每一个位置上计算在该位置上的话题的满条件概率分布，然后进行随机抽样， 得到该位置的新的话题，分派给这个位置。</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187700" y="4276898"/>
            <a:ext cx="5816600" cy="12954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这个条件概率分布由两个因子组成，第一个因子表示话题生成该位置的单词的概率， 第二个因子表示该位置的文本生成话题的概率。 </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整体准备两个计数矩阵：</a:t>
            </a:r>
            <a:endParaRPr lang="en-GB" altLang="ja-JP" sz="2400" dirty="0">
              <a:latin typeface="DengXian" panose="02010600030101010101" pitchFamily="2" charset="-122"/>
              <a:ea typeface="DengXian" panose="02010600030101010101" pitchFamily="2" charset="-122"/>
            </a:endParaRPr>
          </a:p>
          <a:p>
            <a:pPr marL="0" indent="0">
              <a:buNone/>
            </a:pP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话题</a:t>
            </a:r>
            <a:r>
              <a:rPr lang="en-US" altLang="zh-CN"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单词矩阵</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和文本一话题矩阵</a:t>
            </a:r>
            <a:endParaRPr lang="en-GB" altLang="ja-JP"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在每一个位置，对两个矩阵中该位置的己有话题的计数减</a:t>
            </a:r>
            <a:r>
              <a:rPr lang="en-US" altLang="ja-JP" sz="2400" dirty="0">
                <a:latin typeface="DengXian" panose="02010600030101010101" pitchFamily="2" charset="-122"/>
                <a:ea typeface="DengXian" panose="02010600030101010101" pitchFamily="2" charset="-122"/>
              </a:rPr>
              <a:t>1</a:t>
            </a:r>
            <a:r>
              <a:rPr lang="ja-JP" altLang="en-US" sz="2400">
                <a:latin typeface="DengXian" panose="02010600030101010101" pitchFamily="2" charset="-122"/>
                <a:ea typeface="DengXian" panose="02010600030101010101" pitchFamily="2" charset="-122"/>
              </a:rPr>
              <a:t>，计 算满条件概率分布，然后进行抽样，得到该位置的新话题，之后对两个矩阵中该位置 的新话题的计数加</a:t>
            </a:r>
            <a:r>
              <a:rPr lang="en-US" altLang="ja-JP" sz="2400" dirty="0">
                <a:latin typeface="DengXian" panose="02010600030101010101" pitchFamily="2" charset="-122"/>
                <a:ea typeface="DengXian" panose="02010600030101010101" pitchFamily="2" charset="-122"/>
              </a:rPr>
              <a:t>1</a:t>
            </a:r>
            <a:r>
              <a:rPr lang="ja-JP" altLang="en-US" sz="2400">
                <a:latin typeface="DengXian" panose="02010600030101010101" pitchFamily="2" charset="-122"/>
                <a:ea typeface="DengXian" panose="02010600030101010101" pitchFamily="2" charset="-122"/>
              </a:rPr>
              <a:t>。</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计算移到下一个位置</a:t>
            </a:r>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在燃烧期之后得到的所有文本的话题序列就是条件概率分布</a:t>
            </a:r>
            <a:r>
              <a:rPr lang="en-GB" altLang="ja-JP" sz="2400" dirty="0">
                <a:latin typeface="DengXian" panose="02010600030101010101" pitchFamily="2" charset="-122"/>
                <a:ea typeface="DengXian" panose="02010600030101010101" pitchFamily="2" charset="-122"/>
              </a:rPr>
              <a:t>		</a:t>
            </a:r>
            <a:r>
              <a:rPr lang="ja-JP" altLang="en-US" sz="2400">
                <a:latin typeface="DengXian" panose="02010600030101010101" pitchFamily="2" charset="-122"/>
                <a:ea typeface="DengXian" panose="02010600030101010101" pitchFamily="2" charset="-122"/>
              </a:rPr>
              <a:t> </a:t>
            </a:r>
            <a:r>
              <a:rPr lang="zh-CN" altLang="en-US" sz="2400" dirty="0">
                <a:latin typeface="DengXian" panose="02010600030101010101" pitchFamily="2" charset="-122"/>
                <a:ea typeface="DengXian" panose="02010600030101010101" pitchFamily="2" charset="-122"/>
              </a:rPr>
              <a:t>    </a:t>
            </a:r>
            <a:r>
              <a:rPr lang="ja-JP" altLang="en-US" sz="2400">
                <a:latin typeface="DengXian" panose="02010600030101010101" pitchFamily="2" charset="-122"/>
                <a:ea typeface="DengXian" panose="02010600030101010101" pitchFamily="2" charset="-122"/>
              </a:rPr>
              <a:t>样本 </a:t>
            </a:r>
            <a:endParaRPr lang="en-US" sz="2400" dirty="0">
              <a:latin typeface="DengXian" panose="02010600030101010101" pitchFamily="2" charset="-122"/>
              <a:ea typeface="DengXian" panose="02010600030101010101" pitchFamily="2" charset="-122"/>
            </a:endParaRPr>
          </a:p>
        </p:txBody>
      </p:sp>
      <p:grpSp>
        <p:nvGrpSpPr>
          <p:cNvPr id="7" name="Group 6"/>
          <p:cNvGrpSpPr/>
          <p:nvPr/>
        </p:nvGrpSpPr>
        <p:grpSpPr>
          <a:xfrm>
            <a:off x="4191577" y="3622915"/>
            <a:ext cx="1625600" cy="355600"/>
            <a:chOff x="7444509" y="4103688"/>
            <a:chExt cx="1625600" cy="355600"/>
          </a:xfrm>
        </p:grpSpPr>
        <p:pic>
          <p:nvPicPr>
            <p:cNvPr id="4" name="Picture 3"/>
            <p:cNvPicPr>
              <a:picLocks noChangeAspect="1"/>
            </p:cNvPicPr>
            <p:nvPr/>
          </p:nvPicPr>
          <p:blipFill>
            <a:blip r:embed="rId1"/>
            <a:stretch>
              <a:fillRect/>
            </a:stretch>
          </p:blipFill>
          <p:spPr>
            <a:xfrm>
              <a:off x="7444509" y="4103688"/>
              <a:ext cx="1625600" cy="355600"/>
            </a:xfrm>
            <a:prstGeom prst="rect">
              <a:avLst/>
            </a:prstGeom>
          </p:spPr>
        </p:pic>
        <p:pic>
          <p:nvPicPr>
            <p:cNvPr id="5" name="Picture 4"/>
            <p:cNvPicPr>
              <a:picLocks noChangeAspect="1"/>
            </p:cNvPicPr>
            <p:nvPr/>
          </p:nvPicPr>
          <p:blipFill>
            <a:blip r:embed="rId2"/>
            <a:stretch>
              <a:fillRect/>
            </a:stretch>
          </p:blipFill>
          <p:spPr>
            <a:xfrm>
              <a:off x="7694826" y="4389835"/>
              <a:ext cx="1320800" cy="69453"/>
            </a:xfrm>
            <a:prstGeom prst="rect">
              <a:avLst/>
            </a:prstGeom>
          </p:spPr>
        </p:pic>
        <p:pic>
          <p:nvPicPr>
            <p:cNvPr id="6" name="Picture 5"/>
            <p:cNvPicPr>
              <a:picLocks noChangeAspect="1"/>
            </p:cNvPicPr>
            <p:nvPr/>
          </p:nvPicPr>
          <p:blipFill>
            <a:blip r:embed="rId2"/>
            <a:stretch>
              <a:fillRect/>
            </a:stretch>
          </p:blipFill>
          <p:spPr>
            <a:xfrm>
              <a:off x="8652013" y="4103688"/>
              <a:ext cx="238539" cy="118287"/>
            </a:xfrm>
            <a:prstGeom prst="rect">
              <a:avLst/>
            </a:prstGeom>
          </p:spPr>
        </p:pic>
      </p:grpSp>
      <p:pic>
        <p:nvPicPr>
          <p:cNvPr id="8" name="Picture 7"/>
          <p:cNvPicPr>
            <a:picLocks noChangeAspect="1"/>
          </p:cNvPicPr>
          <p:nvPr/>
        </p:nvPicPr>
        <p:blipFill>
          <a:blip r:embed="rId3"/>
          <a:stretch>
            <a:fillRect/>
          </a:stretch>
        </p:blipFill>
        <p:spPr>
          <a:xfrm>
            <a:off x="8790242" y="3577920"/>
            <a:ext cx="1727200" cy="355600"/>
          </a:xfrm>
          <a:prstGeom prst="rect">
            <a:avLst/>
          </a:prstGeom>
        </p:spPr>
      </p:pic>
      <p:pic>
        <p:nvPicPr>
          <p:cNvPr id="9" name="Picture 8"/>
          <p:cNvPicPr>
            <a:picLocks noChangeAspect="1"/>
          </p:cNvPicPr>
          <p:nvPr/>
        </p:nvPicPr>
        <p:blipFill>
          <a:blip r:embed="rId4"/>
          <a:stretch>
            <a:fillRect/>
          </a:stretch>
        </p:blipFill>
        <p:spPr>
          <a:xfrm>
            <a:off x="9153208" y="6036564"/>
            <a:ext cx="1257300" cy="381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吉布斯抽样算法</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758950" y="2116138"/>
            <a:ext cx="8674100" cy="46863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835150" y="1936242"/>
            <a:ext cx="8521700" cy="1485900"/>
          </a:xfrm>
          <a:prstGeom prst="rect">
            <a:avLst/>
          </a:prstGeom>
        </p:spPr>
      </p:pic>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吉布斯抽样算法</a:t>
            </a:r>
            <a:endParaRPr lang="en-US" dirty="0">
              <a:latin typeface="DengXian" panose="02010600030101010101" pitchFamily="2" charset="-122"/>
              <a:ea typeface="DengXian" panose="02010600030101010101" pitchFamily="2" charset="-122"/>
            </a:endParaRPr>
          </a:p>
        </p:txBody>
      </p:sp>
      <p:pic>
        <p:nvPicPr>
          <p:cNvPr id="9" name="Content Placeholder 8"/>
          <p:cNvPicPr>
            <a:picLocks noGrp="1" noChangeAspect="1"/>
          </p:cNvPicPr>
          <p:nvPr>
            <p:ph idx="1"/>
          </p:nvPr>
        </p:nvPicPr>
        <p:blipFill>
          <a:blip r:embed="rId2"/>
          <a:stretch>
            <a:fillRect/>
          </a:stretch>
        </p:blipFill>
        <p:spPr>
          <a:xfrm>
            <a:off x="2004298" y="3343822"/>
            <a:ext cx="8620760" cy="349880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altLang="zh-CN" dirty="0">
                <a:latin typeface="DengXian" panose="02010600030101010101" pitchFamily="2" charset="-122"/>
                <a:ea typeface="DengXian" panose="02010600030101010101" pitchFamily="2" charset="-122"/>
              </a:rPr>
              <a:t>1. </a:t>
            </a:r>
            <a:r>
              <a:rPr lang="ja-JP" altLang="en-US">
                <a:latin typeface="DengXian" panose="02010600030101010101" pitchFamily="2" charset="-122"/>
                <a:ea typeface="DengXian" panose="02010600030101010101" pitchFamily="2" charset="-122"/>
              </a:rPr>
              <a:t>多项分布</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多项分布（</a:t>
            </a:r>
            <a:r>
              <a:rPr lang="en-US" dirty="0">
                <a:latin typeface="DengXian" panose="02010600030101010101" pitchFamily="2" charset="-122"/>
                <a:ea typeface="DengXian" panose="02010600030101010101" pitchFamily="2" charset="-122"/>
              </a:rPr>
              <a:t>multinomial distribution)</a:t>
            </a:r>
            <a:r>
              <a:rPr lang="ja-JP" altLang="en-US">
                <a:latin typeface="DengXian" panose="02010600030101010101" pitchFamily="2" charset="-122"/>
                <a:ea typeface="DengXian" panose="02010600030101010101" pitchFamily="2" charset="-122"/>
              </a:rPr>
              <a:t>是一种多元离散随机变量的概率分布，是二项分布（</a:t>
            </a:r>
            <a:r>
              <a:rPr lang="en-US" dirty="0">
                <a:latin typeface="DengXian" panose="02010600030101010101" pitchFamily="2" charset="-122"/>
                <a:ea typeface="DengXian" panose="02010600030101010101" pitchFamily="2" charset="-122"/>
              </a:rPr>
              <a:t>binomial distribution）</a:t>
            </a:r>
            <a:r>
              <a:rPr lang="ja-JP" altLang="en-US">
                <a:latin typeface="DengXian" panose="02010600030101010101" pitchFamily="2" charset="-122"/>
                <a:ea typeface="DengXian" panose="02010600030101010101" pitchFamily="2" charset="-122"/>
              </a:rPr>
              <a:t>的扩展。</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假设重复进行</a:t>
            </a:r>
            <a:r>
              <a:rPr lang="en-US" altLang="ja-JP"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次独立随机试验，每次试验可能出现的结果有</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种，第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种结果出现的概率为</a:t>
            </a:r>
            <a:r>
              <a:rPr lang="en-US" dirty="0">
                <a:latin typeface="DengXian" panose="02010600030101010101" pitchFamily="2" charset="-122"/>
                <a:ea typeface="DengXian" panose="02010600030101010101" pitchFamily="2" charset="-122"/>
              </a:rPr>
              <a:t>p</a:t>
            </a:r>
            <a:r>
              <a:rPr lang="en-US" baseline="-25000" dirty="0">
                <a:latin typeface="DengXian" panose="02010600030101010101" pitchFamily="2" charset="-122"/>
                <a:ea typeface="DengXian" panose="02010600030101010101" pitchFamily="2" charset="-122"/>
              </a:rPr>
              <a:t>i</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种结果出现的次数为</a:t>
            </a:r>
            <a:r>
              <a:rPr lang="en-US" altLang="ja-JP" dirty="0" err="1">
                <a:latin typeface="DengXian" panose="02010600030101010101" pitchFamily="2" charset="-122"/>
                <a:ea typeface="DengXian" panose="02010600030101010101" pitchFamily="2" charset="-122"/>
              </a:rPr>
              <a:t>n</a:t>
            </a:r>
            <a:r>
              <a:rPr lang="en-US" altLang="ja-JP" baseline="-25000" dirty="0" err="1">
                <a:latin typeface="DengXian" panose="02010600030101010101" pitchFamily="2" charset="-122"/>
                <a:ea typeface="DengXian" panose="02010600030101010101" pitchFamily="2" charset="-122"/>
              </a:rPr>
              <a:t>i</a:t>
            </a:r>
            <a:endParaRPr lang="en-US" altLang="ja-JP" baseline="-25000"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如果用随机变量</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表示试验所有可能结果的次数，其中</a:t>
            </a:r>
            <a:r>
              <a:rPr lang="en-US" altLang="zh-CN" dirty="0">
                <a:latin typeface="DengXian" panose="02010600030101010101" pitchFamily="2" charset="-122"/>
                <a:ea typeface="DengXian" panose="02010600030101010101" pitchFamily="2" charset="-122"/>
              </a:rPr>
              <a:t>X</a:t>
            </a:r>
            <a:r>
              <a:rPr lang="en-US" baseline="-25000" dirty="0">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表示第</a:t>
            </a:r>
            <a:r>
              <a:rPr lang="en-US" altLang="ja-JP" dirty="0" err="1">
                <a:latin typeface="DengXian" panose="02010600030101010101" pitchFamily="2" charset="-122"/>
                <a:ea typeface="DengXian" panose="02010600030101010101" pitchFamily="2" charset="-122"/>
              </a:rPr>
              <a:t>i</a:t>
            </a:r>
            <a:r>
              <a:rPr lang="ja-JP" altLang="en-US">
                <a:latin typeface="DengXian" panose="02010600030101010101" pitchFamily="2" charset="-122"/>
                <a:ea typeface="DengXian" panose="02010600030101010101" pitchFamily="2" charset="-122"/>
              </a:rPr>
              <a:t>种结果出现的次数，那么随机变量</a:t>
            </a:r>
            <a:r>
              <a:rPr lang="en-US"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服从多项分布</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740028" y="5726234"/>
            <a:ext cx="2247900" cy="3048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吉布斯抽样算法</a:t>
            </a:r>
            <a:endParaRPr lang="en-US" dirty="0">
              <a:latin typeface="DengXian" panose="02010600030101010101" pitchFamily="2" charset="-122"/>
              <a:ea typeface="DengXian" panose="02010600030101010101" pitchFamily="2" charset="-122"/>
            </a:endParaRPr>
          </a:p>
        </p:txBody>
      </p:sp>
      <p:pic>
        <p:nvPicPr>
          <p:cNvPr id="5" name="Content Placeholder 4"/>
          <p:cNvPicPr>
            <a:picLocks noGrp="1" noChangeAspect="1"/>
          </p:cNvPicPr>
          <p:nvPr>
            <p:ph idx="1"/>
          </p:nvPr>
        </p:nvPicPr>
        <p:blipFill>
          <a:blip r:embed="rId1"/>
          <a:stretch>
            <a:fillRect/>
          </a:stretch>
        </p:blipFill>
        <p:spPr>
          <a:xfrm>
            <a:off x="1733550" y="2398713"/>
            <a:ext cx="8724900" cy="2908300"/>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的变分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 </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GB">
                <a:latin typeface="DengXian" panose="02010600030101010101" pitchFamily="2" charset="-122"/>
                <a:ea typeface="DengXian" panose="02010600030101010101" pitchFamily="2" charset="-122"/>
              </a:rPr>
              <a:t>变分</a:t>
            </a:r>
            <a:r>
              <a:rPr lang="ja-JP" altLang="en-US">
                <a:latin typeface="DengXian" panose="02010600030101010101" pitchFamily="2" charset="-122"/>
                <a:ea typeface="DengXian" panose="02010600030101010101" pitchFamily="2" charset="-122"/>
              </a:rPr>
              <a:t>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变分推理（</a:t>
            </a:r>
            <a:r>
              <a:rPr lang="en-US" dirty="0">
                <a:latin typeface="DengXian" panose="02010600030101010101" pitchFamily="2" charset="-122"/>
                <a:ea typeface="DengXian" panose="02010600030101010101" pitchFamily="2" charset="-122"/>
              </a:rPr>
              <a:t>variational inference)</a:t>
            </a:r>
            <a:r>
              <a:rPr lang="ja-JP" altLang="en-US">
                <a:latin typeface="DengXian" panose="02010600030101010101" pitchFamily="2" charset="-122"/>
                <a:ea typeface="DengXian" panose="02010600030101010101" pitchFamily="2" charset="-122"/>
              </a:rPr>
              <a:t>是贝叶斯学习中常用的、含有隐变量模型的学习和推理方法</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变分推理和马尔可夫链蒙特卡罗法（</a:t>
            </a:r>
            <a:r>
              <a:rPr lang="en-US" dirty="0">
                <a:latin typeface="DengXian" panose="02010600030101010101" pitchFamily="2" charset="-122"/>
                <a:ea typeface="DengXian" panose="02010600030101010101" pitchFamily="2" charset="-122"/>
              </a:rPr>
              <a:t>MCMC）</a:t>
            </a:r>
            <a:r>
              <a:rPr lang="ja-JP" altLang="en-US">
                <a:latin typeface="DengXian" panose="02010600030101010101" pitchFamily="2" charset="-122"/>
                <a:ea typeface="DengXian" panose="02010600030101010101" pitchFamily="2" charset="-122"/>
              </a:rPr>
              <a:t>属于不同的技巧</a:t>
            </a:r>
            <a:endParaRPr lang="en-GB" altLang="ja-JP"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MCMC </a:t>
            </a:r>
            <a:r>
              <a:rPr lang="ja-JP" altLang="en-US">
                <a:latin typeface="DengXian" panose="02010600030101010101" pitchFamily="2" charset="-122"/>
                <a:ea typeface="DengXian" panose="02010600030101010101" pitchFamily="2" charset="-122"/>
              </a:rPr>
              <a:t>通过随机抽样的方法近似地计算模型的后验概率，变分推理则通过解析的方法计算模 型的后验概率的近似值</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GB">
                <a:latin typeface="DengXian" panose="02010600030101010101" pitchFamily="2" charset="-122"/>
                <a:ea typeface="DengXian" panose="02010600030101010101" pitchFamily="2" charset="-122"/>
              </a:rPr>
              <a:t>变分</a:t>
            </a:r>
            <a:r>
              <a:rPr lang="ja-JP" altLang="en-US">
                <a:latin typeface="DengXian" panose="02010600030101010101" pitchFamily="2" charset="-122"/>
                <a:ea typeface="DengXian" panose="02010600030101010101" pitchFamily="2" charset="-122"/>
              </a:rPr>
              <a:t>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变分推理的基本想法如下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假设模型是联合概率分布</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p(</a:t>
            </a:r>
            <a:r>
              <a:rPr lang="en-US" altLang="zh-CN" dirty="0" err="1">
                <a:latin typeface="DengXian" panose="02010600030101010101" pitchFamily="2" charset="-122"/>
                <a:ea typeface="DengXian" panose="02010600030101010101" pitchFamily="2" charset="-122"/>
              </a:rPr>
              <a:t>x,z</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其中</a:t>
            </a:r>
            <a:r>
              <a:rPr lang="en-US"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是观测变 量（数据）</a:t>
            </a:r>
            <a:r>
              <a:rPr lang="zh-CN" altLang="en-US"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是隐变量，包括参数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目标是学习模型的后验概率分布</a:t>
            </a:r>
            <a:r>
              <a:rPr lang="en-US" altLang="ja-JP" dirty="0">
                <a:latin typeface="DengXian" panose="02010600030101010101" pitchFamily="2" charset="-122"/>
                <a:ea typeface="DengXian" panose="02010600030101010101" pitchFamily="2" charset="-122"/>
              </a:rPr>
              <a:t>p(</a:t>
            </a:r>
            <a:r>
              <a:rPr lang="en-US" dirty="0" err="1">
                <a:latin typeface="DengXian" panose="02010600030101010101" pitchFamily="2" charset="-122"/>
                <a:ea typeface="DengXian" panose="02010600030101010101" pitchFamily="2" charset="-122"/>
              </a:rPr>
              <a:t>z</a:t>
            </a:r>
            <a:r>
              <a:rPr lang="en-US" altLang="zh-CN" dirty="0" err="1">
                <a:latin typeface="DengXian" panose="02010600030101010101" pitchFamily="2" charset="-122"/>
                <a:ea typeface="DengXian" panose="02010600030101010101" pitchFamily="2" charset="-122"/>
              </a:rPr>
              <a:t>|</a:t>
            </a:r>
            <a:r>
              <a:rPr lang="en-US" dirty="0" err="1">
                <a:latin typeface="DengXian" panose="02010600030101010101" pitchFamily="2" charset="-122"/>
                <a:ea typeface="DengXian" panose="02010600030101010101" pitchFamily="2" charset="-122"/>
              </a:rPr>
              <a:t>x</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用模型 进行概率推</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但这是一个复杂的分布，直接估计分布的参数很困难</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考虑用概率分布</a:t>
            </a:r>
            <a:r>
              <a:rPr lang="en-GB" altLang="ja-JP" dirty="0">
                <a:latin typeface="DengXian" panose="02010600030101010101" pitchFamily="2" charset="-122"/>
                <a:ea typeface="DengXian" panose="02010600030101010101" pitchFamily="2" charset="-122"/>
              </a:rPr>
              <a:t>q(z)</a:t>
            </a:r>
            <a:r>
              <a:rPr lang="ja-JP" altLang="en-US">
                <a:latin typeface="DengXian" panose="02010600030101010101" pitchFamily="2" charset="-122"/>
                <a:ea typeface="DengXian" panose="02010600030101010101" pitchFamily="2" charset="-122"/>
              </a:rPr>
              <a:t>近似条件概率分布</a:t>
            </a:r>
            <a:r>
              <a:rPr lang="en-GB" altLang="ja-JP" dirty="0">
                <a:latin typeface="DengXian" panose="02010600030101010101" pitchFamily="2" charset="-122"/>
                <a:ea typeface="DengXian" panose="02010600030101010101" pitchFamily="2" charset="-122"/>
              </a:rPr>
              <a:t>p(</a:t>
            </a:r>
            <a:r>
              <a:rPr lang="en-GB" altLang="ja-JP" dirty="0" err="1">
                <a:latin typeface="DengXian" panose="02010600030101010101" pitchFamily="2" charset="-122"/>
                <a:ea typeface="DengXian" panose="02010600030101010101" pitchFamily="2" charset="-122"/>
              </a:rPr>
              <a:t>zlx</a:t>
            </a:r>
            <a:r>
              <a:rPr lang="en-GB" altLang="ja-JP" dirty="0">
                <a:latin typeface="DengXian" panose="02010600030101010101" pitchFamily="2" charset="-122"/>
                <a:ea typeface="DengXian" panose="02010600030101010101" pitchFamily="2" charset="-122"/>
              </a:rPr>
              <a:t>)</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用</a:t>
            </a:r>
            <a:r>
              <a:rPr lang="en-GB" altLang="ja-JP"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a:t>
            </a:r>
            <a:endParaRPr lang="en-GB" altLang="ja-JP" dirty="0">
              <a:latin typeface="DengXian" panose="02010600030101010101" pitchFamily="2" charset="-122"/>
              <a:ea typeface="DengXian" panose="02010600030101010101" pitchFamily="2" charset="-122"/>
            </a:endParaRPr>
          </a:p>
          <a:p>
            <a:pPr marL="0" indent="0">
              <a:buNone/>
            </a:pP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D(q(z)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p(</a:t>
            </a:r>
            <a:r>
              <a:rPr lang="en-GB" altLang="ja-JP" dirty="0" err="1">
                <a:latin typeface="DengXian" panose="02010600030101010101" pitchFamily="2" charset="-122"/>
                <a:ea typeface="DengXian" panose="02010600030101010101" pitchFamily="2" charset="-122"/>
              </a:rPr>
              <a:t>zlx</a:t>
            </a:r>
            <a:r>
              <a:rPr lang="en-GB" altLang="ja-JP" dirty="0">
                <a:latin typeface="DengXian" panose="02010600030101010101" pitchFamily="2" charset="-122"/>
                <a:ea typeface="DengXian" panose="02010600030101010101" pitchFamily="2" charset="-122"/>
              </a:rPr>
              <a:t>)</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计算两者的相似度</a:t>
            </a:r>
            <a:endParaRPr lang="en-GB" altLang="ja-JP"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q(z</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称为变分分布（</a:t>
            </a:r>
            <a:r>
              <a:rPr lang="en-GB" altLang="ja-JP" dirty="0">
                <a:latin typeface="DengXian" panose="02010600030101010101" pitchFamily="2" charset="-122"/>
                <a:ea typeface="DengXian" panose="02010600030101010101" pitchFamily="2" charset="-122"/>
              </a:rPr>
              <a:t>variational distribution)</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如果能找到与</a:t>
            </a:r>
            <a:r>
              <a:rPr lang="en-GB" altLang="ja-JP" dirty="0">
                <a:latin typeface="DengXian" panose="02010600030101010101" pitchFamily="2" charset="-122"/>
                <a:ea typeface="DengXian" panose="02010600030101010101" pitchFamily="2" charset="-122"/>
              </a:rPr>
              <a:t>p(</a:t>
            </a:r>
            <a:r>
              <a:rPr lang="en-GB" altLang="ja-JP" dirty="0" err="1">
                <a:latin typeface="DengXian" panose="02010600030101010101" pitchFamily="2" charset="-122"/>
                <a:ea typeface="DengXian" panose="02010600030101010101" pitchFamily="2" charset="-122"/>
              </a:rPr>
              <a:t>zlx</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在</a:t>
            </a:r>
            <a:r>
              <a:rPr lang="en-GB" altLang="ja-JP"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散度意义下最近的分布</a:t>
            </a:r>
            <a:r>
              <a:rPr lang="en-GB" altLang="ja-JP" dirty="0">
                <a:latin typeface="DengXian" panose="02010600030101010101" pitchFamily="2" charset="-122"/>
                <a:ea typeface="DengXian" panose="02010600030101010101" pitchFamily="2" charset="-122"/>
              </a:rPr>
              <a:t>q</a:t>
            </a:r>
            <a:r>
              <a:rPr lang="en-GB" altLang="ja-JP" baseline="30000"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a:t>
            </a:r>
            <a:r>
              <a:rPr lang="en-US" altLang="ja-JP" dirty="0">
                <a:latin typeface="DengXian" panose="02010600030101010101" pitchFamily="2" charset="-122"/>
                <a:ea typeface="DengXian" panose="02010600030101010101" pitchFamily="2" charset="-122"/>
              </a:rPr>
              <a:t>z</a:t>
            </a:r>
            <a:r>
              <a:rPr lang="en-US" altLang="zh-CN"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，则可以用这个分布近似</a:t>
            </a:r>
            <a:r>
              <a:rPr lang="en-GB" altLang="ja-JP" dirty="0">
                <a:latin typeface="DengXian" panose="02010600030101010101" pitchFamily="2" charset="-122"/>
                <a:ea typeface="DengXian" panose="02010600030101010101" pitchFamily="2" charset="-122"/>
              </a:rPr>
              <a:t>p(</a:t>
            </a:r>
            <a:r>
              <a:rPr lang="en-GB" altLang="ja-JP" dirty="0" err="1">
                <a:latin typeface="DengXian" panose="02010600030101010101" pitchFamily="2" charset="-122"/>
                <a:ea typeface="DengXian" panose="02010600030101010101" pitchFamily="2" charset="-122"/>
              </a:rPr>
              <a:t>zlx</a:t>
            </a:r>
            <a:r>
              <a:rPr lang="en-GB" altLang="ja-JP"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213350" y="5293360"/>
            <a:ext cx="1765300" cy="6604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下图给出了</a:t>
            </a:r>
            <a:r>
              <a:rPr lang="en-US" dirty="0">
                <a:latin typeface="DengXian" panose="02010600030101010101" pitchFamily="2" charset="-122"/>
                <a:ea typeface="DengXian" panose="02010600030101010101" pitchFamily="2" charset="-122"/>
              </a:rPr>
              <a:t>q</a:t>
            </a:r>
            <a:r>
              <a:rPr lang="en-US" baseline="30000"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与</a:t>
            </a:r>
            <a:r>
              <a:rPr lang="en-US" dirty="0">
                <a:latin typeface="DengXian" panose="02010600030101010101" pitchFamily="2" charset="-122"/>
                <a:ea typeface="DengXian" panose="02010600030101010101" pitchFamily="2" charset="-122"/>
              </a:rPr>
              <a:t>p(</a:t>
            </a:r>
            <a:r>
              <a:rPr lang="en-US" dirty="0" err="1">
                <a:latin typeface="DengXian" panose="02010600030101010101" pitchFamily="2" charset="-122"/>
                <a:ea typeface="DengXian" panose="02010600030101010101" pitchFamily="2" charset="-122"/>
              </a:rPr>
              <a:t>z</a:t>
            </a:r>
            <a:r>
              <a:rPr lang="en-US" altLang="zh-CN" dirty="0" err="1">
                <a:latin typeface="DengXian" panose="02010600030101010101" pitchFamily="2" charset="-122"/>
                <a:ea typeface="DengXian" panose="02010600030101010101" pitchFamily="2" charset="-122"/>
              </a:rPr>
              <a:t>|</a:t>
            </a:r>
            <a:r>
              <a:rPr lang="en-US" dirty="0" err="1">
                <a:latin typeface="DengXian" panose="02010600030101010101" pitchFamily="2" charset="-122"/>
                <a:ea typeface="DengXian" panose="02010600030101010101" pitchFamily="2" charset="-122"/>
              </a:rPr>
              <a:t>x</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的关系</a:t>
            </a:r>
            <a:endParaRPr lang="en-US" dirty="0">
              <a:latin typeface="DengXian" panose="02010600030101010101" pitchFamily="2" charset="-122"/>
              <a:ea typeface="DengXian" panose="02010600030101010101" pitchFamily="2" charset="-122"/>
            </a:endParaRPr>
          </a:p>
        </p:txBody>
      </p:sp>
      <p:grpSp>
        <p:nvGrpSpPr>
          <p:cNvPr id="11" name="Group 10"/>
          <p:cNvGrpSpPr/>
          <p:nvPr/>
        </p:nvGrpSpPr>
        <p:grpSpPr>
          <a:xfrm>
            <a:off x="2462784" y="2693613"/>
            <a:ext cx="7266432" cy="3531350"/>
            <a:chOff x="2462784" y="2693613"/>
            <a:chExt cx="7266432" cy="3531350"/>
          </a:xfrm>
        </p:grpSpPr>
        <p:pic>
          <p:nvPicPr>
            <p:cNvPr id="5" name="Picture 4"/>
            <p:cNvPicPr>
              <a:picLocks noChangeAspect="1"/>
            </p:cNvPicPr>
            <p:nvPr/>
          </p:nvPicPr>
          <p:blipFill>
            <a:blip r:embed="rId1"/>
            <a:stretch>
              <a:fillRect/>
            </a:stretch>
          </p:blipFill>
          <p:spPr>
            <a:xfrm>
              <a:off x="2462784" y="2693613"/>
              <a:ext cx="7266432" cy="3531350"/>
            </a:xfrm>
            <a:prstGeom prst="rect">
              <a:avLst/>
            </a:prstGeom>
          </p:spPr>
        </p:pic>
        <p:pic>
          <p:nvPicPr>
            <p:cNvPr id="6" name="Picture 5"/>
            <p:cNvPicPr>
              <a:picLocks noChangeAspect="1"/>
            </p:cNvPicPr>
            <p:nvPr/>
          </p:nvPicPr>
          <p:blipFill>
            <a:blip r:embed="rId2"/>
            <a:stretch>
              <a:fillRect/>
            </a:stretch>
          </p:blipFill>
          <p:spPr>
            <a:xfrm>
              <a:off x="9436608" y="3136900"/>
              <a:ext cx="292608" cy="584200"/>
            </a:xfrm>
            <a:prstGeom prst="rect">
              <a:avLst/>
            </a:prstGeom>
          </p:spPr>
        </p:pic>
        <p:pic>
          <p:nvPicPr>
            <p:cNvPr id="7" name="Picture 6"/>
            <p:cNvPicPr>
              <a:picLocks noChangeAspect="1"/>
            </p:cNvPicPr>
            <p:nvPr/>
          </p:nvPicPr>
          <p:blipFill>
            <a:blip r:embed="rId2"/>
            <a:stretch>
              <a:fillRect/>
            </a:stretch>
          </p:blipFill>
          <p:spPr>
            <a:xfrm>
              <a:off x="8101584" y="4164387"/>
              <a:ext cx="1335024" cy="1139133"/>
            </a:xfrm>
            <a:prstGeom prst="rect">
              <a:avLst/>
            </a:prstGeom>
          </p:spPr>
        </p:pic>
        <p:pic>
          <p:nvPicPr>
            <p:cNvPr id="8" name="Picture 7"/>
            <p:cNvPicPr>
              <a:picLocks noChangeAspect="1"/>
            </p:cNvPicPr>
            <p:nvPr/>
          </p:nvPicPr>
          <p:blipFill>
            <a:blip r:embed="rId2"/>
            <a:stretch>
              <a:fillRect/>
            </a:stretch>
          </p:blipFill>
          <p:spPr>
            <a:xfrm>
              <a:off x="6955536" y="5925312"/>
              <a:ext cx="1335024" cy="299651"/>
            </a:xfrm>
            <a:prstGeom prst="rect">
              <a:avLst/>
            </a:prstGeom>
          </p:spPr>
        </p:pic>
        <p:pic>
          <p:nvPicPr>
            <p:cNvPr id="9" name="Picture 8"/>
            <p:cNvPicPr>
              <a:picLocks noChangeAspect="1"/>
            </p:cNvPicPr>
            <p:nvPr/>
          </p:nvPicPr>
          <p:blipFill>
            <a:blip r:embed="rId2"/>
            <a:stretch>
              <a:fillRect/>
            </a:stretch>
          </p:blipFill>
          <p:spPr>
            <a:xfrm>
              <a:off x="7100316" y="5746807"/>
              <a:ext cx="1335024" cy="299651"/>
            </a:xfrm>
            <a:prstGeom prst="rect">
              <a:avLst/>
            </a:prstGeom>
          </p:spPr>
        </p:pic>
        <p:pic>
          <p:nvPicPr>
            <p:cNvPr id="10" name="Picture 9"/>
            <p:cNvPicPr>
              <a:picLocks noChangeAspect="1"/>
            </p:cNvPicPr>
            <p:nvPr/>
          </p:nvPicPr>
          <p:blipFill>
            <a:blip r:embed="rId2"/>
            <a:stretch>
              <a:fillRect/>
            </a:stretch>
          </p:blipFill>
          <p:spPr>
            <a:xfrm>
              <a:off x="7336536" y="5579720"/>
              <a:ext cx="1335024" cy="299651"/>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en-US"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散度可以写成以下形式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注意到</a:t>
            </a:r>
            <a:r>
              <a:rPr lang="en-GB" altLang="ja-JP"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散度大于等于零，当且仅当两个分布一致时为零，由此可知右端第一项与第二项满足关系  </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不等式右端是左端的下界，左端称为证据（</a:t>
            </a:r>
            <a:r>
              <a:rPr lang="en-US" altLang="ja-JP"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evidence)，</a:t>
            </a:r>
            <a:r>
              <a:rPr lang="ja-JP" altLang="en-US">
                <a:latin typeface="DengXian" panose="02010600030101010101" pitchFamily="2" charset="-122"/>
                <a:ea typeface="DengXian" panose="02010600030101010101" pitchFamily="2" charset="-122"/>
              </a:rPr>
              <a:t>右端称为证据下界（</a:t>
            </a:r>
            <a:r>
              <a:rPr lang="en-US" altLang="ja-JP"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evidence lower bound, ELBO)，</a:t>
            </a:r>
            <a:r>
              <a:rPr lang="ja-JP" altLang="en-US">
                <a:latin typeface="DengXian" panose="02010600030101010101" pitchFamily="2" charset="-122"/>
                <a:ea typeface="DengXian" panose="02010600030101010101" pitchFamily="2" charset="-122"/>
              </a:rPr>
              <a:t>证据下界记作 </a:t>
            </a:r>
            <a:endParaRPr lang="en-US"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1"/>
          <a:stretch>
            <a:fillRect/>
          </a:stretch>
        </p:blipFill>
        <p:spPr>
          <a:xfrm>
            <a:off x="5116830" y="2283619"/>
            <a:ext cx="6896100" cy="1574800"/>
          </a:xfrm>
          <a:prstGeom prst="rect">
            <a:avLst/>
          </a:prstGeom>
        </p:spPr>
      </p:pic>
      <p:pic>
        <p:nvPicPr>
          <p:cNvPr id="6" name="Picture 5"/>
          <p:cNvPicPr>
            <a:picLocks noChangeAspect="1"/>
          </p:cNvPicPr>
          <p:nvPr/>
        </p:nvPicPr>
        <p:blipFill>
          <a:blip r:embed="rId2"/>
          <a:stretch>
            <a:fillRect/>
          </a:stretch>
        </p:blipFill>
        <p:spPr>
          <a:xfrm>
            <a:off x="3987800" y="4665536"/>
            <a:ext cx="4216400" cy="508000"/>
          </a:xfrm>
          <a:prstGeom prst="rect">
            <a:avLst/>
          </a:prstGeom>
        </p:spPr>
      </p:pic>
      <p:pic>
        <p:nvPicPr>
          <p:cNvPr id="7" name="Picture 6"/>
          <p:cNvPicPr>
            <a:picLocks noChangeAspect="1"/>
          </p:cNvPicPr>
          <p:nvPr/>
        </p:nvPicPr>
        <p:blipFill>
          <a:blip r:embed="rId3"/>
          <a:stretch>
            <a:fillRect/>
          </a:stretch>
        </p:blipFill>
        <p:spPr>
          <a:xfrm>
            <a:off x="4443714" y="6125242"/>
            <a:ext cx="3860800" cy="5461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en-US"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散度的最小化可以通过证据下界的最大化实现，因为目标是求</a:t>
            </a:r>
            <a:r>
              <a:rPr lang="en-US" dirty="0">
                <a:latin typeface="DengXian" panose="02010600030101010101" pitchFamily="2" charset="-122"/>
                <a:ea typeface="DengXian" panose="02010600030101010101" pitchFamily="2" charset="-122"/>
              </a:rPr>
              <a:t>q(z)</a:t>
            </a:r>
            <a:r>
              <a:rPr lang="ja-JP" altLang="en-US">
                <a:latin typeface="DengXian" panose="02010600030101010101" pitchFamily="2" charset="-122"/>
                <a:ea typeface="DengXian" panose="02010600030101010101" pitchFamily="2" charset="-122"/>
              </a:rPr>
              <a:t>使</a:t>
            </a:r>
            <a:r>
              <a:rPr lang="en-US"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散度最小化，这时</a:t>
            </a:r>
            <a:r>
              <a:rPr lang="en-US" dirty="0">
                <a:latin typeface="DengXian" panose="02010600030101010101" pitchFamily="2" charset="-122"/>
                <a:ea typeface="DengXian" panose="02010600030101010101" pitchFamily="2" charset="-122"/>
              </a:rPr>
              <a:t>log p(x)</a:t>
            </a:r>
            <a:r>
              <a:rPr lang="ja-JP" altLang="en-US">
                <a:latin typeface="DengXian" panose="02010600030101010101" pitchFamily="2" charset="-122"/>
                <a:ea typeface="DengXian" panose="02010600030101010101" pitchFamily="2" charset="-122"/>
              </a:rPr>
              <a:t>是常量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因此，变分推理变成求解证据下界最大化的问题</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变分推理目标是通过证据</a:t>
            </a:r>
            <a:r>
              <a:rPr lang="en-GB" altLang="ja-JP" dirty="0">
                <a:latin typeface="DengXian" panose="02010600030101010101" pitchFamily="2" charset="-122"/>
                <a:ea typeface="DengXian" panose="02010600030101010101" pitchFamily="2" charset="-122"/>
              </a:rPr>
              <a:t>log p(x)</a:t>
            </a:r>
            <a:r>
              <a:rPr lang="ja-JP" altLang="en-US">
                <a:latin typeface="DengXian" panose="02010600030101010101" pitchFamily="2" charset="-122"/>
                <a:ea typeface="DengXian" panose="02010600030101010101" pitchFamily="2" charset="-122"/>
              </a:rPr>
              <a:t>的最大化，估计联合概率分布</a:t>
            </a:r>
            <a:r>
              <a:rPr lang="en-US" altLang="ja-JP" dirty="0">
                <a:latin typeface="DengXian" panose="02010600030101010101" pitchFamily="2" charset="-122"/>
                <a:ea typeface="DengXian" panose="02010600030101010101" pitchFamily="2" charset="-122"/>
              </a:rPr>
              <a:t>p(x,</a:t>
            </a:r>
            <a:r>
              <a:rPr lang="en-GB" altLang="ja-JP" dirty="0">
                <a:latin typeface="DengXian" panose="02010600030101010101" pitchFamily="2" charset="-122"/>
                <a:ea typeface="DengXian" panose="02010600030101010101" pitchFamily="2" charset="-122"/>
              </a:rPr>
              <a:t>z)</a:t>
            </a:r>
            <a:endParaRPr lang="en-GB"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因为含有隐变量</a:t>
            </a:r>
            <a:r>
              <a:rPr lang="en-GB" altLang="ja-JP" dirty="0">
                <a:latin typeface="DengXian" panose="02010600030101010101" pitchFamily="2" charset="-122"/>
                <a:ea typeface="DengXian" panose="02010600030101010101" pitchFamily="2" charset="-122"/>
              </a:rPr>
              <a:t>z</a:t>
            </a:r>
            <a:r>
              <a:rPr lang="ja-JP" altLang="en-GB">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直接对证据进行最大化困难，转而根据</a:t>
            </a:r>
            <a:endParaRPr lang="en-US"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对证据下界进行最大化。</a:t>
            </a:r>
            <a:endParaRPr lang="ja-JP" altLang="en-US">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987800" y="4205288"/>
            <a:ext cx="4216400" cy="508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对变分分布</a:t>
            </a:r>
            <a:r>
              <a:rPr lang="en-GB" altLang="ja-JP" dirty="0">
                <a:latin typeface="DengXian" panose="02010600030101010101" pitchFamily="2" charset="-122"/>
                <a:ea typeface="DengXian" panose="02010600030101010101" pitchFamily="2" charset="-122"/>
              </a:rPr>
              <a:t>q(z)</a:t>
            </a:r>
            <a:r>
              <a:rPr lang="ja-JP" altLang="en-US">
                <a:latin typeface="DengXian" panose="02010600030101010101" pitchFamily="2" charset="-122"/>
                <a:ea typeface="DengXian" panose="02010600030101010101" pitchFamily="2" charset="-122"/>
              </a:rPr>
              <a:t>要求是具有容易处理的形式，通常假设</a:t>
            </a:r>
            <a:r>
              <a:rPr lang="en-GB" altLang="ja-JP" dirty="0">
                <a:latin typeface="DengXian" panose="02010600030101010101" pitchFamily="2" charset="-122"/>
                <a:ea typeface="DengXian" panose="02010600030101010101" pitchFamily="2" charset="-122"/>
              </a:rPr>
              <a:t>q(z)</a:t>
            </a:r>
            <a:r>
              <a:rPr lang="ja-JP" altLang="en-US">
                <a:latin typeface="DengXian" panose="02010600030101010101" pitchFamily="2" charset="-122"/>
                <a:ea typeface="DengXian" panose="02010600030101010101" pitchFamily="2" charset="-122"/>
              </a:rPr>
              <a:t>对</a:t>
            </a:r>
            <a:r>
              <a:rPr lang="en-US" altLang="ja-JP"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的所有分量都是互相独立的（实际是条件独立于参数），即满足</a:t>
            </a:r>
            <a:endParaRPr lang="en-US" altLang="ja-JP" dirty="0">
              <a:latin typeface="DengXian" panose="02010600030101010101" pitchFamily="2" charset="-122"/>
              <a:ea typeface="DengXian" panose="02010600030101010101" pitchFamily="2" charset="-122"/>
            </a:endParaRPr>
          </a:p>
          <a:p>
            <a:pPr marL="0" indent="0">
              <a:buNone/>
            </a:pP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这时的变分分布称为平均场（</a:t>
            </a:r>
            <a:r>
              <a:rPr lang="en-US" dirty="0">
                <a:latin typeface="DengXian" panose="02010600030101010101" pitchFamily="2" charset="-122"/>
                <a:ea typeface="DengXian" panose="02010600030101010101" pitchFamily="2" charset="-122"/>
              </a:rPr>
              <a:t>mean filed)</a:t>
            </a:r>
            <a:endParaRPr lang="en-US"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散度的最小化或证据下界最大化实际是在平均场的集合，即满足独立假设的分布集合</a:t>
            </a:r>
            <a:r>
              <a:rPr lang="en-US" dirty="0">
                <a:latin typeface="DengXian" panose="02010600030101010101" pitchFamily="2" charset="-122"/>
                <a:ea typeface="DengXian" panose="02010600030101010101" pitchFamily="2" charset="-122"/>
              </a:rPr>
              <a:t>			</a:t>
            </a:r>
            <a:endParaRPr lang="en-US"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进行的</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724400" y="3194050"/>
            <a:ext cx="2743200" cy="469900"/>
          </a:xfrm>
          <a:prstGeom prst="rect">
            <a:avLst/>
          </a:prstGeom>
        </p:spPr>
      </p:pic>
      <p:pic>
        <p:nvPicPr>
          <p:cNvPr id="5" name="Picture 4"/>
          <p:cNvPicPr>
            <a:picLocks noChangeAspect="1"/>
          </p:cNvPicPr>
          <p:nvPr/>
        </p:nvPicPr>
        <p:blipFill>
          <a:blip r:embed="rId2"/>
          <a:stretch>
            <a:fillRect/>
          </a:stretch>
        </p:blipFill>
        <p:spPr>
          <a:xfrm>
            <a:off x="4635804" y="5306409"/>
            <a:ext cx="2831796" cy="7145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fontScale="92500" lnSpcReduction="10000"/>
          </a:bodyPr>
          <a:lstStyle/>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当试验的次数</a:t>
            </a:r>
            <a:r>
              <a:rPr lang="en-US"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为</a:t>
            </a:r>
            <a:r>
              <a:rPr lang="en-US" altLang="ja-JP" dirty="0">
                <a:latin typeface="DengXian" panose="02010600030101010101" pitchFamily="2" charset="-122"/>
                <a:ea typeface="DengXian" panose="02010600030101010101" pitchFamily="2" charset="-122"/>
              </a:rPr>
              <a:t>1</a:t>
            </a:r>
            <a:r>
              <a:rPr lang="ja-JP" altLang="en-US">
                <a:latin typeface="DengXian" panose="02010600030101010101" pitchFamily="2" charset="-122"/>
                <a:ea typeface="DengXian" panose="02010600030101010101" pitchFamily="2" charset="-122"/>
              </a:rPr>
              <a:t>时，多项分布变成类别分布（</a:t>
            </a:r>
            <a:r>
              <a:rPr lang="en-US" dirty="0">
                <a:latin typeface="DengXian" panose="02010600030101010101" pitchFamily="2" charset="-122"/>
                <a:ea typeface="DengXian" panose="02010600030101010101" pitchFamily="2" charset="-122"/>
              </a:rPr>
              <a:t>categorical distribution)</a:t>
            </a: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类别分布表示试验可能出现的</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种结果的概率</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2565400" y="2144916"/>
            <a:ext cx="7061200" cy="32385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变分推理</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总结起来，变分推理有以下几个步骤：</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定义变分分布</a:t>
            </a:r>
            <a:r>
              <a:rPr lang="en-US" dirty="0">
                <a:latin typeface="DengXian" panose="02010600030101010101" pitchFamily="2" charset="-122"/>
                <a:ea typeface="DengXian" panose="02010600030101010101" pitchFamily="2" charset="-122"/>
              </a:rPr>
              <a:t>q(z)</a:t>
            </a: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推导其证据下界表达式</a:t>
            </a:r>
            <a:endParaRPr lang="en-US"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用最优化方法对证据下界进行优化，如坐标上升，得到最优分布</a:t>
            </a:r>
            <a:r>
              <a:rPr lang="en-US" dirty="0">
                <a:latin typeface="DengXian" panose="02010600030101010101" pitchFamily="2" charset="-122"/>
                <a:ea typeface="DengXian" panose="02010600030101010101" pitchFamily="2" charset="-122"/>
              </a:rPr>
              <a:t>q</a:t>
            </a:r>
            <a:r>
              <a:rPr lang="en-US" baseline="30000"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，作为后验分布</a:t>
            </a:r>
            <a:r>
              <a:rPr lang="en-US" dirty="0">
                <a:latin typeface="DengXian" panose="02010600030101010101" pitchFamily="2" charset="-122"/>
                <a:ea typeface="DengXian" panose="02010600030101010101" pitchFamily="2" charset="-122"/>
              </a:rPr>
              <a:t>p(</a:t>
            </a:r>
            <a:r>
              <a:rPr lang="en-US" altLang="ja-JP" dirty="0" err="1">
                <a:latin typeface="DengXian" panose="02010600030101010101" pitchFamily="2" charset="-122"/>
                <a:ea typeface="DengXian" panose="02010600030101010101" pitchFamily="2" charset="-122"/>
              </a:rPr>
              <a:t>z|</a:t>
            </a:r>
            <a:r>
              <a:rPr lang="en-US" dirty="0" err="1">
                <a:latin typeface="DengXian" panose="02010600030101010101" pitchFamily="2" charset="-122"/>
                <a:ea typeface="DengXian" panose="02010600030101010101" pitchFamily="2" charset="-122"/>
              </a:rPr>
              <a:t>x</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的近似。 </a:t>
            </a:r>
            <a:endParaRPr lang="ja-JP" altLang="en-US">
              <a:latin typeface="DengXian" panose="02010600030101010101" pitchFamily="2" charset="-122"/>
              <a:ea typeface="DengXian"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a:t>
            </a:r>
            <a:r>
              <a:rPr lang="en-US" altLang="ja-JP"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变分推理中，可以通过迭代的方法最大化证据下界，这时算法是</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算法的推广， 称为变分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假设模型是联合概率分布</a:t>
            </a:r>
            <a:r>
              <a:rPr lang="zh-CN" altLang="en-US"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是观测变量</a:t>
            </a:r>
            <a:endParaRPr lang="en-GB" altLang="ja-JP" dirty="0">
              <a:latin typeface="DengXian" panose="02010600030101010101" pitchFamily="2" charset="-122"/>
              <a:ea typeface="DengXian" panose="02010600030101010101" pitchFamily="2" charset="-122"/>
            </a:endParaRPr>
          </a:p>
          <a:p>
            <a:r>
              <a:rPr lang="en-US" altLang="ja-JP"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是隐变量</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是参数</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目标是通过观测数据的概率（证据）</a:t>
            </a:r>
            <a:r>
              <a:rPr lang="en-US"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的最大化，估计模型的参数</a:t>
            </a:r>
            <a:r>
              <a:rPr lang="zh-CN" altLang="en-US"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r="4198" b="-363"/>
          <a:stretch>
            <a:fillRect/>
          </a:stretch>
        </p:blipFill>
        <p:spPr>
          <a:xfrm>
            <a:off x="5173043" y="3295165"/>
            <a:ext cx="827342" cy="267669"/>
          </a:xfrm>
          <a:prstGeom prst="rect">
            <a:avLst/>
          </a:prstGeom>
        </p:spPr>
      </p:pic>
      <p:pic>
        <p:nvPicPr>
          <p:cNvPr id="5" name="Picture 4"/>
          <p:cNvPicPr>
            <a:picLocks noChangeAspect="1"/>
          </p:cNvPicPr>
          <p:nvPr/>
        </p:nvPicPr>
        <p:blipFill rotWithShape="1">
          <a:blip r:embed="rId2"/>
          <a:srcRect r="26667"/>
          <a:stretch>
            <a:fillRect/>
          </a:stretch>
        </p:blipFill>
        <p:spPr>
          <a:xfrm>
            <a:off x="1116496" y="4762120"/>
            <a:ext cx="204894" cy="317500"/>
          </a:xfrm>
          <a:prstGeom prst="rect">
            <a:avLst/>
          </a:prstGeom>
        </p:spPr>
      </p:pic>
      <p:pic>
        <p:nvPicPr>
          <p:cNvPr id="6" name="Picture 5"/>
          <p:cNvPicPr>
            <a:picLocks noChangeAspect="1"/>
          </p:cNvPicPr>
          <p:nvPr/>
        </p:nvPicPr>
        <p:blipFill>
          <a:blip r:embed="rId3"/>
          <a:stretch>
            <a:fillRect/>
          </a:stretch>
        </p:blipFill>
        <p:spPr>
          <a:xfrm>
            <a:off x="6761646" y="5252450"/>
            <a:ext cx="1054100" cy="330200"/>
          </a:xfrm>
          <a:prstGeom prst="rect">
            <a:avLst/>
          </a:prstGeom>
        </p:spPr>
      </p:pic>
      <p:pic>
        <p:nvPicPr>
          <p:cNvPr id="7" name="Picture 6"/>
          <p:cNvPicPr>
            <a:picLocks noChangeAspect="1"/>
          </p:cNvPicPr>
          <p:nvPr/>
        </p:nvPicPr>
        <p:blipFill rotWithShape="1">
          <a:blip r:embed="rId2"/>
          <a:srcRect r="26667"/>
          <a:stretch>
            <a:fillRect/>
          </a:stretch>
        </p:blipFill>
        <p:spPr>
          <a:xfrm>
            <a:off x="2262809" y="5685734"/>
            <a:ext cx="204894" cy="3175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a:t>
            </a:r>
            <a:r>
              <a:rPr lang="en-US" altLang="ja-JP"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使用变分推理，导入平均场</a:t>
            </a:r>
            <a:r>
              <a:rPr lang="en-GB" altLang="ja-JP"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定义证据下界</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通过迭代，分别以</a:t>
            </a:r>
            <a:r>
              <a:rPr lang="en-GB" altLang="ja-JP" dirty="0">
                <a:latin typeface="DengXian" panose="02010600030101010101" pitchFamily="2" charset="-122"/>
                <a:ea typeface="DengXian" panose="02010600030101010101" pitchFamily="2" charset="-122"/>
              </a:rPr>
              <a:t>q</a:t>
            </a:r>
            <a:r>
              <a:rPr lang="ja-JP" altLang="en-US">
                <a:latin typeface="DengXian" panose="02010600030101010101" pitchFamily="2" charset="-122"/>
                <a:ea typeface="DengXian" panose="02010600030101010101" pitchFamily="2" charset="-122"/>
              </a:rPr>
              <a:t>和</a:t>
            </a:r>
            <a:r>
              <a:rPr lang="en-US" altLang="ja-JP" dirty="0">
                <a:latin typeface="DengXian" panose="02010600030101010101" pitchFamily="2" charset="-122"/>
                <a:ea typeface="DengXian" panose="02010600030101010101" pitchFamily="2" charset="-122"/>
              </a:rPr>
              <a:t>0</a:t>
            </a:r>
            <a:r>
              <a:rPr lang="ja-JP" altLang="en-US">
                <a:latin typeface="DengXian" panose="02010600030101010101" pitchFamily="2" charset="-122"/>
                <a:ea typeface="DengXian" panose="02010600030101010101" pitchFamily="2" charset="-122"/>
              </a:rPr>
              <a:t>为变量对证据下界进行最大化，就得到变分</a:t>
            </a:r>
            <a:r>
              <a:rPr lang="en-GB" altLang="ja-JP"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 </a:t>
            </a: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l="39163" t="-2629"/>
          <a:stretch>
            <a:fillRect/>
          </a:stretch>
        </p:blipFill>
        <p:spPr>
          <a:xfrm>
            <a:off x="5546958" y="2171181"/>
            <a:ext cx="1722783" cy="733358"/>
          </a:xfrm>
          <a:prstGeom prst="rect">
            <a:avLst/>
          </a:prstGeom>
        </p:spPr>
      </p:pic>
      <p:pic>
        <p:nvPicPr>
          <p:cNvPr id="5" name="Picture 4"/>
          <p:cNvPicPr>
            <a:picLocks noChangeAspect="1"/>
          </p:cNvPicPr>
          <p:nvPr/>
        </p:nvPicPr>
        <p:blipFill>
          <a:blip r:embed="rId2"/>
          <a:stretch>
            <a:fillRect/>
          </a:stretch>
        </p:blipFill>
        <p:spPr>
          <a:xfrm>
            <a:off x="4114800" y="2922587"/>
            <a:ext cx="3962400" cy="4064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pPr marL="0" indent="0">
              <a:buNone/>
            </a:pPr>
            <a:endParaRPr lang="en-US" dirty="0">
              <a:latin typeface="DengXian" panose="02010600030101010101" pitchFamily="2" charset="-122"/>
              <a:ea typeface="DengXian" panose="02010600030101010101" pitchFamily="2" charset="-122"/>
            </a:endParaRPr>
          </a:p>
          <a:p>
            <a:pPr marL="0" indent="0">
              <a:buNone/>
            </a:pPr>
            <a:endParaRPr lang="en-US" dirty="0">
              <a:latin typeface="DengXian" panose="02010600030101010101" pitchFamily="2" charset="-122"/>
              <a:ea typeface="DengXian" panose="02010600030101010101" pitchFamily="2" charset="-122"/>
            </a:endParaRPr>
          </a:p>
          <a:p>
            <a:pPr marL="0" indent="0">
              <a:buNone/>
            </a:pPr>
            <a:endParaRPr lang="en-US" dirty="0">
              <a:latin typeface="DengXian" panose="02010600030101010101" pitchFamily="2" charset="-122"/>
              <a:ea typeface="DengXian" panose="02010600030101010101" pitchFamily="2" charset="-122"/>
            </a:endParaRPr>
          </a:p>
          <a:p>
            <a:pPr marL="0" indent="0">
              <a:buNone/>
            </a:pPr>
            <a:endParaRPr lang="en-US" dirty="0">
              <a:latin typeface="DengXian" panose="02010600030101010101" pitchFamily="2" charset="-122"/>
              <a:ea typeface="DengXian" panose="02010600030101010101" pitchFamily="2" charset="-122"/>
            </a:endParaRPr>
          </a:p>
          <a:p>
            <a:pPr marL="0" indent="0">
              <a:buNone/>
            </a:pPr>
            <a:endParaRPr lang="en-US" dirty="0">
              <a:latin typeface="DengXian" panose="02010600030101010101" pitchFamily="2" charset="-122"/>
              <a:ea typeface="DengXian" panose="02010600030101010101" pitchFamily="2" charset="-122"/>
            </a:endParaRPr>
          </a:p>
          <a:p>
            <a:pPr marL="0" indent="0">
              <a:buNone/>
            </a:pP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1822450" y="2283619"/>
            <a:ext cx="8547100" cy="27686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算法的迭代过程中，以下关系成立： </a:t>
            </a:r>
            <a:endParaRPr lang="en-US"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左边的等式基于</a:t>
            </a:r>
            <a:r>
              <a:rPr lang="en-US" dirty="0">
                <a:latin typeface="DengXian" panose="02010600030101010101" pitchFamily="2" charset="-122"/>
                <a:ea typeface="DengXian" panose="02010600030101010101" pitchFamily="2" charset="-122"/>
              </a:rPr>
              <a:t>E</a:t>
            </a:r>
            <a:r>
              <a:rPr lang="ja-JP" altLang="en-US">
                <a:latin typeface="DengXian" panose="02010600030101010101" pitchFamily="2" charset="-122"/>
                <a:ea typeface="DengXian" panose="02010600030101010101" pitchFamily="2" charset="-122"/>
              </a:rPr>
              <a:t>步计算和变分推理原理</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中间的不等式基于</a:t>
            </a:r>
            <a:r>
              <a:rPr lang="en-US"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步计算</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右边的不等式基于变分推理原理</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说明每次迭代都保证观测数据的概率不递减。因此，变分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算法一定收敛，但可能收敛到局部最优</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t="17391"/>
          <a:stretch>
            <a:fillRect/>
          </a:stretch>
        </p:blipFill>
        <p:spPr>
          <a:xfrm>
            <a:off x="2373614" y="2723322"/>
            <a:ext cx="6426200" cy="503584"/>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en-US" dirty="0">
                <a:latin typeface="DengXian" panose="02010600030101010101" pitchFamily="2" charset="-122"/>
                <a:ea typeface="DengXian" panose="02010600030101010101" pitchFamily="2" charset="-122"/>
              </a:rPr>
              <a:t> EM</a:t>
            </a:r>
            <a:r>
              <a:rPr lang="ja-JP" altLang="en-US">
                <a:latin typeface="DengXian" panose="02010600030101010101" pitchFamily="2" charset="-122"/>
                <a:ea typeface="DengXian" panose="02010600030101010101" pitchFamily="2" charset="-122"/>
              </a:rPr>
              <a:t>算法实际也是对证据下界进行最大化</a:t>
            </a:r>
            <a:endParaRPr lang="en-GB" altLang="ja-JP"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算法的推广是求</a:t>
            </a:r>
            <a:r>
              <a:rPr lang="en-US" dirty="0">
                <a:latin typeface="DengXian" panose="02010600030101010101" pitchFamily="2" charset="-122"/>
                <a:ea typeface="DengXian" panose="02010600030101010101" pitchFamily="2" charset="-122"/>
              </a:rPr>
              <a:t>F</a:t>
            </a:r>
            <a:r>
              <a:rPr lang="ja-JP" altLang="en-US">
                <a:latin typeface="DengXian" panose="02010600030101010101" pitchFamily="2" charset="-122"/>
                <a:ea typeface="DengXian" panose="02010600030101010101" pitchFamily="2" charset="-122"/>
              </a:rPr>
              <a:t>函数的极大</a:t>
            </a:r>
            <a:r>
              <a:rPr lang="en-US" altLang="zh-CN"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极大算法，其中的</a:t>
            </a:r>
            <a:r>
              <a:rPr lang="en-US" dirty="0">
                <a:latin typeface="DengXian" panose="02010600030101010101" pitchFamily="2" charset="-122"/>
                <a:ea typeface="DengXian" panose="02010600030101010101" pitchFamily="2" charset="-122"/>
              </a:rPr>
              <a:t>F</a:t>
            </a:r>
            <a:r>
              <a:rPr lang="ja-JP" altLang="en-US">
                <a:latin typeface="DengXian" panose="02010600030101010101" pitchFamily="2" charset="-122"/>
                <a:ea typeface="DengXian" panose="02010600030101010101" pitchFamily="2" charset="-122"/>
              </a:rPr>
              <a:t>函数就是证据下界</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算法假设</a:t>
            </a:r>
            <a:r>
              <a:rPr lang="en-US" dirty="0">
                <a:latin typeface="DengXian" panose="02010600030101010101" pitchFamily="2" charset="-122"/>
                <a:ea typeface="DengXian" panose="02010600030101010101" pitchFamily="2" charset="-122"/>
              </a:rPr>
              <a:t>q(z) = p(</a:t>
            </a:r>
            <a:r>
              <a:rPr lang="en-US" dirty="0" err="1">
                <a:latin typeface="DengXian" panose="02010600030101010101" pitchFamily="2" charset="-122"/>
                <a:ea typeface="DengXian" panose="02010600030101010101" pitchFamily="2" charset="-122"/>
              </a:rPr>
              <a:t>zlx</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且</a:t>
            </a:r>
            <a:r>
              <a:rPr lang="en-US" dirty="0">
                <a:latin typeface="DengXian" panose="02010600030101010101" pitchFamily="2" charset="-122"/>
                <a:ea typeface="DengXian" panose="02010600030101010101" pitchFamily="2" charset="-122"/>
              </a:rPr>
              <a:t>p(</a:t>
            </a:r>
            <a:r>
              <a:rPr lang="en-US" dirty="0" err="1">
                <a:latin typeface="DengXian" panose="02010600030101010101" pitchFamily="2" charset="-122"/>
                <a:ea typeface="DengXian" panose="02010600030101010101" pitchFamily="2" charset="-122"/>
              </a:rPr>
              <a:t>zx</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容易计算，而变分</a:t>
            </a:r>
            <a:r>
              <a:rPr lang="en-US"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算法则考虑一般情况使用容易计算的平均场</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当模型复杂时，</a:t>
            </a:r>
            <a:r>
              <a:rPr lang="en-GB" altLang="ja-JP"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算法未必可用，但变分</a:t>
            </a:r>
            <a:r>
              <a:rPr lang="en-GB" altLang="ja-JP" dirty="0">
                <a:latin typeface="DengXian" panose="02010600030101010101" pitchFamily="2" charset="-122"/>
                <a:ea typeface="DengXian" panose="02010600030101010101" pitchFamily="2" charset="-122"/>
              </a:rPr>
              <a:t>EM</a:t>
            </a:r>
            <a:r>
              <a:rPr lang="ja-JP" altLang="en-US">
                <a:latin typeface="DengXian" panose="02010600030101010101" pitchFamily="2" charset="-122"/>
                <a:ea typeface="DengXian" panose="02010600030101010101" pitchFamily="2" charset="-122"/>
              </a:rPr>
              <a:t>算法仍然可以使用。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5308600" y="5060950"/>
            <a:ext cx="1574800" cy="7239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1024886" cy="4351338"/>
          </a:xfrm>
        </p:spPr>
        <p:txBody>
          <a:bodyPr>
            <a:normAutofit/>
          </a:bodyPr>
          <a:lstStyle/>
          <a:p>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证据下界的定义</a:t>
            </a:r>
            <a:endParaRPr lang="en-GB" altLang="zh-CN"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为简单起见，一次只考虑一个文本，记作</a:t>
            </a:r>
            <a:r>
              <a:rPr lang="en-US" dirty="0">
                <a:latin typeface="DengXian" panose="02010600030101010101" pitchFamily="2" charset="-122"/>
                <a:ea typeface="DengXian" panose="02010600030101010101" pitchFamily="2" charset="-122"/>
              </a:rPr>
              <a:t>w</a:t>
            </a: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文本的单词序列</a:t>
            </a:r>
            <a:r>
              <a:rPr lang="en-GB"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，对应的话题序列</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以及话题分布</a:t>
            </a:r>
            <a:r>
              <a:rPr lang="zh-CN" altLang="en-US" dirty="0">
                <a:latin typeface="DengXian" panose="02010600030101010101" pitchFamily="2" charset="-122"/>
                <a:ea typeface="DengXian" panose="02010600030101010101" pitchFamily="2" charset="-122"/>
              </a:rPr>
              <a:t>   </a:t>
            </a:r>
            <a:r>
              <a:rPr 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随机变量</a:t>
            </a:r>
            <a:r>
              <a:rPr lang="en-US" dirty="0">
                <a:latin typeface="DengXian" panose="02010600030101010101" pitchFamily="2" charset="-122"/>
                <a:ea typeface="DengXian" panose="02010600030101010101" pitchFamily="2" charset="-122"/>
              </a:rPr>
              <a:t>w, z</a:t>
            </a:r>
            <a:r>
              <a:rPr lang="ja-JP" altLang="en-US">
                <a:latin typeface="DengXian" panose="02010600030101010101" pitchFamily="2" charset="-122"/>
                <a:ea typeface="DengXian" panose="02010600030101010101" pitchFamily="2" charset="-122"/>
              </a:rPr>
              <a:t>和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的联合分布是</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w</a:t>
            </a:r>
            <a:r>
              <a:rPr lang="ja-JP" altLang="en-US">
                <a:latin typeface="DengXian" panose="02010600030101010101" pitchFamily="2" charset="-122"/>
                <a:ea typeface="DengXian" panose="02010600030101010101" pitchFamily="2" charset="-122"/>
              </a:rPr>
              <a:t>是可观测变量，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是隐变量，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是参数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627325" y="3836006"/>
            <a:ext cx="2057400" cy="381000"/>
          </a:xfrm>
          <a:prstGeom prst="rect">
            <a:avLst/>
          </a:prstGeom>
        </p:spPr>
      </p:pic>
      <p:pic>
        <p:nvPicPr>
          <p:cNvPr id="5" name="Picture 4"/>
          <p:cNvPicPr>
            <a:picLocks noChangeAspect="1"/>
          </p:cNvPicPr>
          <p:nvPr/>
        </p:nvPicPr>
        <p:blipFill>
          <a:blip r:embed="rId2"/>
          <a:stretch>
            <a:fillRect/>
          </a:stretch>
        </p:blipFill>
        <p:spPr>
          <a:xfrm>
            <a:off x="5598587" y="3828828"/>
            <a:ext cx="546100" cy="368300"/>
          </a:xfrm>
          <a:prstGeom prst="rect">
            <a:avLst/>
          </a:prstGeom>
        </p:spPr>
      </p:pic>
      <p:pic>
        <p:nvPicPr>
          <p:cNvPr id="6" name="Picture 5"/>
          <p:cNvPicPr>
            <a:picLocks noChangeAspect="1"/>
          </p:cNvPicPr>
          <p:nvPr/>
        </p:nvPicPr>
        <p:blipFill>
          <a:blip r:embed="rId3"/>
          <a:stretch>
            <a:fillRect/>
          </a:stretch>
        </p:blipFill>
        <p:spPr>
          <a:xfrm>
            <a:off x="9263452" y="3838767"/>
            <a:ext cx="2540000" cy="368300"/>
          </a:xfrm>
          <a:prstGeom prst="rect">
            <a:avLst/>
          </a:prstGeom>
        </p:spPr>
      </p:pic>
      <p:pic>
        <p:nvPicPr>
          <p:cNvPr id="7" name="Picture 6"/>
          <p:cNvPicPr>
            <a:picLocks noChangeAspect="1"/>
          </p:cNvPicPr>
          <p:nvPr/>
        </p:nvPicPr>
        <p:blipFill rotWithShape="1">
          <a:blip r:embed="rId4"/>
          <a:srcRect l="1" r="17239" b="20010"/>
          <a:stretch>
            <a:fillRect/>
          </a:stretch>
        </p:blipFill>
        <p:spPr>
          <a:xfrm>
            <a:off x="3339576" y="4275152"/>
            <a:ext cx="147147" cy="253967"/>
          </a:xfrm>
          <a:prstGeom prst="rect">
            <a:avLst/>
          </a:prstGeom>
        </p:spPr>
      </p:pic>
      <p:pic>
        <p:nvPicPr>
          <p:cNvPr id="8" name="Picture 7"/>
          <p:cNvPicPr>
            <a:picLocks noChangeAspect="1"/>
          </p:cNvPicPr>
          <p:nvPr/>
        </p:nvPicPr>
        <p:blipFill rotWithShape="1">
          <a:blip r:embed="rId4"/>
          <a:srcRect l="1" r="17239" b="20010"/>
          <a:stretch>
            <a:fillRect/>
          </a:stretch>
        </p:blipFill>
        <p:spPr>
          <a:xfrm>
            <a:off x="6350643" y="4275152"/>
            <a:ext cx="147147" cy="253967"/>
          </a:xfrm>
          <a:prstGeom prst="rect">
            <a:avLst/>
          </a:prstGeom>
        </p:spPr>
      </p:pic>
      <p:pic>
        <p:nvPicPr>
          <p:cNvPr id="9" name="Picture 8"/>
          <p:cNvPicPr>
            <a:picLocks noChangeAspect="1"/>
          </p:cNvPicPr>
          <p:nvPr/>
        </p:nvPicPr>
        <p:blipFill>
          <a:blip r:embed="rId5"/>
          <a:stretch>
            <a:fillRect/>
          </a:stretch>
        </p:blipFill>
        <p:spPr>
          <a:xfrm>
            <a:off x="3644900" y="4756538"/>
            <a:ext cx="4902200" cy="825500"/>
          </a:xfrm>
          <a:prstGeom prst="rect">
            <a:avLst/>
          </a:prstGeom>
        </p:spPr>
      </p:pic>
      <p:pic>
        <p:nvPicPr>
          <p:cNvPr id="10" name="Picture 9"/>
          <p:cNvPicPr>
            <a:picLocks noChangeAspect="1"/>
          </p:cNvPicPr>
          <p:nvPr/>
        </p:nvPicPr>
        <p:blipFill rotWithShape="1">
          <a:blip r:embed="rId4"/>
          <a:srcRect l="1" r="17239" b="20010"/>
          <a:stretch>
            <a:fillRect/>
          </a:stretch>
        </p:blipFill>
        <p:spPr>
          <a:xfrm>
            <a:off x="3874143" y="5837066"/>
            <a:ext cx="147147" cy="253967"/>
          </a:xfrm>
          <a:prstGeom prst="rect">
            <a:avLst/>
          </a:prstGeom>
        </p:spPr>
      </p:pic>
      <p:pic>
        <p:nvPicPr>
          <p:cNvPr id="11" name="Picture 10"/>
          <p:cNvPicPr>
            <a:picLocks noChangeAspect="1"/>
          </p:cNvPicPr>
          <p:nvPr/>
        </p:nvPicPr>
        <p:blipFill>
          <a:blip r:embed="rId6"/>
          <a:stretch>
            <a:fillRect/>
          </a:stretch>
        </p:blipFill>
        <p:spPr>
          <a:xfrm>
            <a:off x="6309830" y="5786597"/>
            <a:ext cx="330200" cy="368300"/>
          </a:xfrm>
          <a:prstGeom prst="rect">
            <a:avLst/>
          </a:prstGeom>
        </p:spPr>
      </p:pic>
      <p:pic>
        <p:nvPicPr>
          <p:cNvPr id="12" name="Picture 11"/>
          <p:cNvPicPr>
            <a:picLocks noChangeAspect="1"/>
          </p:cNvPicPr>
          <p:nvPr/>
        </p:nvPicPr>
        <p:blipFill>
          <a:blip r:embed="rId7"/>
          <a:stretch>
            <a:fillRect/>
          </a:stretch>
        </p:blipFill>
        <p:spPr>
          <a:xfrm>
            <a:off x="7118193" y="5837066"/>
            <a:ext cx="292100" cy="3048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定义基于平均场的变分分布</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 其中</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是狄利克雷分布参数，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是多项分布参数，变量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的各个分量都是条件独立的</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目标是求</a:t>
            </a:r>
            <a:r>
              <a:rPr lang="en-GB" altLang="ja-JP" dirty="0">
                <a:latin typeface="DengXian" panose="02010600030101010101" pitchFamily="2" charset="-122"/>
                <a:ea typeface="DengXian" panose="02010600030101010101" pitchFamily="2" charset="-122"/>
              </a:rPr>
              <a:t>KL</a:t>
            </a:r>
            <a:r>
              <a:rPr lang="ja-JP" altLang="en-US">
                <a:latin typeface="DengXian" panose="02010600030101010101" pitchFamily="2" charset="-122"/>
                <a:ea typeface="DengXian" panose="02010600030101010101" pitchFamily="2" charset="-122"/>
              </a:rPr>
              <a:t>散度意义下最相近的变分分布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以近似</a:t>
            </a:r>
            <a:r>
              <a:rPr lang="en-GB" altLang="ja-JP"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模型的后验分布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4298950" y="2694782"/>
            <a:ext cx="3594100" cy="914400"/>
          </a:xfrm>
          <a:prstGeom prst="rect">
            <a:avLst/>
          </a:prstGeom>
        </p:spPr>
      </p:pic>
      <p:pic>
        <p:nvPicPr>
          <p:cNvPr id="5" name="Picture 4"/>
          <p:cNvPicPr>
            <a:picLocks noChangeAspect="1"/>
          </p:cNvPicPr>
          <p:nvPr/>
        </p:nvPicPr>
        <p:blipFill>
          <a:blip r:embed="rId2"/>
          <a:stretch>
            <a:fillRect/>
          </a:stretch>
        </p:blipFill>
        <p:spPr>
          <a:xfrm>
            <a:off x="2037080" y="3823415"/>
            <a:ext cx="254000" cy="355600"/>
          </a:xfrm>
          <a:prstGeom prst="rect">
            <a:avLst/>
          </a:prstGeom>
        </p:spPr>
      </p:pic>
      <p:pic>
        <p:nvPicPr>
          <p:cNvPr id="6" name="Picture 5"/>
          <p:cNvPicPr>
            <a:picLocks noChangeAspect="1"/>
          </p:cNvPicPr>
          <p:nvPr/>
        </p:nvPicPr>
        <p:blipFill>
          <a:blip r:embed="rId3"/>
          <a:stretch>
            <a:fillRect/>
          </a:stretch>
        </p:blipFill>
        <p:spPr>
          <a:xfrm>
            <a:off x="5861050" y="3872463"/>
            <a:ext cx="2032000" cy="330200"/>
          </a:xfrm>
          <a:prstGeom prst="rect">
            <a:avLst/>
          </a:prstGeom>
        </p:spPr>
      </p:pic>
      <p:pic>
        <p:nvPicPr>
          <p:cNvPr id="7" name="Picture 6"/>
          <p:cNvPicPr>
            <a:picLocks noChangeAspect="1"/>
          </p:cNvPicPr>
          <p:nvPr/>
        </p:nvPicPr>
        <p:blipFill rotWithShape="1">
          <a:blip r:embed="rId4"/>
          <a:srcRect l="1" r="17239" b="20010"/>
          <a:stretch>
            <a:fillRect/>
          </a:stretch>
        </p:blipFill>
        <p:spPr>
          <a:xfrm>
            <a:off x="1572378" y="4262867"/>
            <a:ext cx="147147" cy="253967"/>
          </a:xfrm>
          <a:prstGeom prst="rect">
            <a:avLst/>
          </a:prstGeom>
        </p:spPr>
      </p:pic>
      <p:pic>
        <p:nvPicPr>
          <p:cNvPr id="8" name="Picture 7"/>
          <p:cNvPicPr>
            <a:picLocks noChangeAspect="1"/>
          </p:cNvPicPr>
          <p:nvPr/>
        </p:nvPicPr>
        <p:blipFill>
          <a:blip r:embed="rId5"/>
          <a:stretch>
            <a:fillRect/>
          </a:stretch>
        </p:blipFill>
        <p:spPr>
          <a:xfrm>
            <a:off x="7630949" y="5285024"/>
            <a:ext cx="1092200" cy="393700"/>
          </a:xfrm>
          <a:prstGeom prst="rect">
            <a:avLst/>
          </a:prstGeom>
        </p:spPr>
      </p:pic>
      <p:pic>
        <p:nvPicPr>
          <p:cNvPr id="9" name="Picture 8"/>
          <p:cNvPicPr>
            <a:picLocks noChangeAspect="1"/>
          </p:cNvPicPr>
          <p:nvPr/>
        </p:nvPicPr>
        <p:blipFill>
          <a:blip r:embed="rId6"/>
          <a:stretch>
            <a:fillRect/>
          </a:stretch>
        </p:blipFill>
        <p:spPr>
          <a:xfrm>
            <a:off x="3357179" y="5678724"/>
            <a:ext cx="1473200" cy="3683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GB">
                <a:latin typeface="DengXian" panose="02010600030101010101" pitchFamily="2" charset="-122"/>
                <a:ea typeface="DengXian" panose="02010600030101010101" pitchFamily="2" charset="-122"/>
              </a:rPr>
              <a:t>下图</a:t>
            </a:r>
            <a:r>
              <a:rPr lang="ja-JP" altLang="en-US">
                <a:latin typeface="DengXian" panose="02010600030101010101" pitchFamily="2" charset="-122"/>
                <a:ea typeface="DengXian" panose="02010600030101010101" pitchFamily="2" charset="-122"/>
              </a:rPr>
              <a:t>是变分分布的板块表示。</a:t>
            </a:r>
            <a:r>
              <a:rPr lang="en-GB" altLang="ja-JP"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模型中隐变量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之间存在依存关系， 变分分布中这些依存关系被去掉，变量</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z</a:t>
            </a:r>
            <a:r>
              <a:rPr lang="ja-JP" altLang="en-US">
                <a:latin typeface="DengXian" panose="02010600030101010101" pitchFamily="2" charset="-122"/>
                <a:ea typeface="DengXian" panose="02010600030101010101" pitchFamily="2" charset="-122"/>
              </a:rPr>
              <a:t>条件独立。 </a:t>
            </a:r>
            <a:endParaRPr lang="ja-JP" altLang="en-US">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ja-JP" altLang="en-US">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1"/>
          <a:srcRect l="1" r="17239" b="20010"/>
          <a:stretch>
            <a:fillRect/>
          </a:stretch>
        </p:blipFill>
        <p:spPr>
          <a:xfrm>
            <a:off x="8666861" y="2375859"/>
            <a:ext cx="147147" cy="253967"/>
          </a:xfrm>
          <a:prstGeom prst="rect">
            <a:avLst/>
          </a:prstGeom>
        </p:spPr>
      </p:pic>
      <p:pic>
        <p:nvPicPr>
          <p:cNvPr id="5" name="Picture 4"/>
          <p:cNvPicPr>
            <a:picLocks noChangeAspect="1"/>
          </p:cNvPicPr>
          <p:nvPr/>
        </p:nvPicPr>
        <p:blipFill rotWithShape="1">
          <a:blip r:embed="rId1"/>
          <a:srcRect l="1" r="17239" b="20010"/>
          <a:stretch>
            <a:fillRect/>
          </a:stretch>
        </p:blipFill>
        <p:spPr>
          <a:xfrm>
            <a:off x="8814008" y="2722066"/>
            <a:ext cx="147147" cy="253967"/>
          </a:xfrm>
          <a:prstGeom prst="rect">
            <a:avLst/>
          </a:prstGeom>
        </p:spPr>
      </p:pic>
      <p:pic>
        <p:nvPicPr>
          <p:cNvPr id="7" name="Picture 6"/>
          <p:cNvPicPr>
            <a:picLocks noChangeAspect="1"/>
          </p:cNvPicPr>
          <p:nvPr/>
        </p:nvPicPr>
        <p:blipFill>
          <a:blip r:embed="rId2"/>
          <a:stretch>
            <a:fillRect/>
          </a:stretch>
        </p:blipFill>
        <p:spPr>
          <a:xfrm>
            <a:off x="4565650" y="3303588"/>
            <a:ext cx="3060700" cy="23114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由此得到一个文本的证据下界</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其中数学期望是对分布</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定义的，为了方便写作</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是变分分布的参数，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a:t>
            </a:r>
            <a:r>
              <a:rPr lang="en-GB" altLang="ja-JP" dirty="0">
                <a:latin typeface="DengXian" panose="02010600030101010101" pitchFamily="2" charset="-122"/>
                <a:ea typeface="DengXian" panose="02010600030101010101" pitchFamily="2" charset="-122"/>
              </a:rPr>
              <a:t>LDA</a:t>
            </a:r>
            <a:r>
              <a:rPr lang="ja-JP" altLang="en-US">
                <a:latin typeface="DengXian" panose="02010600030101010101" pitchFamily="2" charset="-122"/>
                <a:ea typeface="DengXian" panose="02010600030101010101" pitchFamily="2" charset="-122"/>
              </a:rPr>
              <a:t>模型的参数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所有文本的证据下界为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194050" y="2743638"/>
            <a:ext cx="5803900" cy="330200"/>
          </a:xfrm>
          <a:prstGeom prst="rect">
            <a:avLst/>
          </a:prstGeom>
        </p:spPr>
      </p:pic>
      <p:pic>
        <p:nvPicPr>
          <p:cNvPr id="5" name="Picture 4"/>
          <p:cNvPicPr>
            <a:picLocks noChangeAspect="1"/>
          </p:cNvPicPr>
          <p:nvPr/>
        </p:nvPicPr>
        <p:blipFill>
          <a:blip r:embed="rId2"/>
          <a:stretch>
            <a:fillRect/>
          </a:stretch>
        </p:blipFill>
        <p:spPr>
          <a:xfrm>
            <a:off x="4805855" y="3373821"/>
            <a:ext cx="1066800" cy="279400"/>
          </a:xfrm>
          <a:prstGeom prst="rect">
            <a:avLst/>
          </a:prstGeom>
        </p:spPr>
      </p:pic>
      <p:pic>
        <p:nvPicPr>
          <p:cNvPr id="6" name="Picture 5"/>
          <p:cNvPicPr>
            <a:picLocks noChangeAspect="1"/>
          </p:cNvPicPr>
          <p:nvPr/>
        </p:nvPicPr>
        <p:blipFill>
          <a:blip r:embed="rId3"/>
          <a:stretch>
            <a:fillRect/>
          </a:stretch>
        </p:blipFill>
        <p:spPr>
          <a:xfrm>
            <a:off x="9510110" y="3373821"/>
            <a:ext cx="660400" cy="342900"/>
          </a:xfrm>
          <a:prstGeom prst="rect">
            <a:avLst/>
          </a:prstGeom>
        </p:spPr>
      </p:pic>
      <p:pic>
        <p:nvPicPr>
          <p:cNvPr id="7" name="Picture 6"/>
          <p:cNvPicPr>
            <a:picLocks noChangeAspect="1"/>
          </p:cNvPicPr>
          <p:nvPr/>
        </p:nvPicPr>
        <p:blipFill>
          <a:blip r:embed="rId4"/>
          <a:stretch>
            <a:fillRect/>
          </a:stretch>
        </p:blipFill>
        <p:spPr>
          <a:xfrm>
            <a:off x="1226645" y="3897805"/>
            <a:ext cx="279400" cy="292100"/>
          </a:xfrm>
          <a:prstGeom prst="rect">
            <a:avLst/>
          </a:prstGeom>
        </p:spPr>
      </p:pic>
      <p:pic>
        <p:nvPicPr>
          <p:cNvPr id="8" name="Picture 7"/>
          <p:cNvPicPr>
            <a:picLocks noChangeAspect="1"/>
          </p:cNvPicPr>
          <p:nvPr/>
        </p:nvPicPr>
        <p:blipFill>
          <a:blip r:embed="rId5"/>
          <a:stretch>
            <a:fillRect/>
          </a:stretch>
        </p:blipFill>
        <p:spPr>
          <a:xfrm>
            <a:off x="2134914" y="3918389"/>
            <a:ext cx="228600" cy="279400"/>
          </a:xfrm>
          <a:prstGeom prst="rect">
            <a:avLst/>
          </a:prstGeom>
        </p:spPr>
      </p:pic>
      <p:pic>
        <p:nvPicPr>
          <p:cNvPr id="9" name="Picture 8"/>
          <p:cNvPicPr>
            <a:picLocks noChangeAspect="1"/>
          </p:cNvPicPr>
          <p:nvPr/>
        </p:nvPicPr>
        <p:blipFill>
          <a:blip r:embed="rId6"/>
          <a:stretch>
            <a:fillRect/>
          </a:stretch>
        </p:blipFill>
        <p:spPr>
          <a:xfrm>
            <a:off x="5764705" y="3963372"/>
            <a:ext cx="215900" cy="215900"/>
          </a:xfrm>
          <a:prstGeom prst="rect">
            <a:avLst/>
          </a:prstGeom>
        </p:spPr>
      </p:pic>
      <p:pic>
        <p:nvPicPr>
          <p:cNvPr id="10" name="Picture 9"/>
          <p:cNvPicPr>
            <a:picLocks noChangeAspect="1"/>
          </p:cNvPicPr>
          <p:nvPr/>
        </p:nvPicPr>
        <p:blipFill>
          <a:blip r:embed="rId7"/>
          <a:stretch>
            <a:fillRect/>
          </a:stretch>
        </p:blipFill>
        <p:spPr>
          <a:xfrm>
            <a:off x="6500648" y="3912039"/>
            <a:ext cx="266700" cy="292100"/>
          </a:xfrm>
          <a:prstGeom prst="rect">
            <a:avLst/>
          </a:prstGeom>
        </p:spPr>
      </p:pic>
      <p:pic>
        <p:nvPicPr>
          <p:cNvPr id="11" name="Picture 10"/>
          <p:cNvPicPr>
            <a:picLocks noChangeAspect="1"/>
          </p:cNvPicPr>
          <p:nvPr/>
        </p:nvPicPr>
        <p:blipFill>
          <a:blip r:embed="rId8"/>
          <a:stretch>
            <a:fillRect/>
          </a:stretch>
        </p:blipFill>
        <p:spPr>
          <a:xfrm>
            <a:off x="2032000" y="5403536"/>
            <a:ext cx="8128000" cy="76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分布定义</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p:txBody>
          <a:bodyPr>
            <a:normAutofit/>
          </a:bodyPr>
          <a:lstStyle/>
          <a:p>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狄利克雷分布</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狄利克雷分布（</a:t>
            </a:r>
            <a:r>
              <a:rPr lang="en-US" dirty="0">
                <a:latin typeface="DengXian" panose="02010600030101010101" pitchFamily="2" charset="-122"/>
                <a:ea typeface="DengXian" panose="02010600030101010101" pitchFamily="2" charset="-122"/>
              </a:rPr>
              <a:t>Dirichlet distribution)</a:t>
            </a:r>
            <a:r>
              <a:rPr lang="ja-JP" altLang="en-US">
                <a:latin typeface="DengXian" panose="02010600030101010101" pitchFamily="2" charset="-122"/>
                <a:ea typeface="DengXian" panose="02010600030101010101" pitchFamily="2" charset="-122"/>
              </a:rPr>
              <a:t>是一种多元连续随机变量的概率分布，是贝塔分布（</a:t>
            </a:r>
            <a:r>
              <a:rPr lang="en-US" altLang="ja-JP"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beta distribu</a:t>
            </a:r>
            <a:r>
              <a:rPr lang="en-US" altLang="ja-JP" dirty="0">
                <a:latin typeface="DengXian" panose="02010600030101010101" pitchFamily="2" charset="-122"/>
                <a:ea typeface="DengXian" panose="02010600030101010101" pitchFamily="2" charset="-122"/>
              </a:rPr>
              <a:t>t</a:t>
            </a:r>
            <a:r>
              <a:rPr lang="en-US" dirty="0">
                <a:latin typeface="DengXian" panose="02010600030101010101" pitchFamily="2" charset="-122"/>
                <a:ea typeface="DengXian" panose="02010600030101010101" pitchFamily="2" charset="-122"/>
              </a:rPr>
              <a:t>ion)</a:t>
            </a:r>
            <a:r>
              <a:rPr lang="ja-JP" altLang="en-US">
                <a:latin typeface="DengXian" panose="02010600030101010101" pitchFamily="2" charset="-122"/>
                <a:ea typeface="DengXian" panose="02010600030101010101" pitchFamily="2" charset="-122"/>
              </a:rPr>
              <a:t>的扩展</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在贝叶斯学习中，狄利克雷分布常作为多项分布的先验分布使用</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为求解证据下界</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的最大化</a:t>
            </a:r>
            <a:r>
              <a:rPr lang="zh-CN" altLang="en-US" dirty="0">
                <a:latin typeface="DengXian" panose="02010600030101010101" pitchFamily="2" charset="-122"/>
                <a:ea typeface="DengXian" panose="02010600030101010101" pitchFamily="2" charset="-122"/>
              </a:rPr>
              <a:t>，首先写出证据下界的表达式。为此展开证据下界</a:t>
            </a:r>
            <a:endParaRPr lang="en-GB" altLang="zh-CN"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751974" y="2283619"/>
            <a:ext cx="1282700" cy="368300"/>
          </a:xfrm>
          <a:prstGeom prst="rect">
            <a:avLst/>
          </a:prstGeom>
        </p:spPr>
      </p:pic>
      <p:pic>
        <p:nvPicPr>
          <p:cNvPr id="5" name="Picture 4"/>
          <p:cNvPicPr>
            <a:picLocks noChangeAspect="1"/>
          </p:cNvPicPr>
          <p:nvPr/>
        </p:nvPicPr>
        <p:blipFill>
          <a:blip r:embed="rId2"/>
          <a:stretch>
            <a:fillRect/>
          </a:stretch>
        </p:blipFill>
        <p:spPr>
          <a:xfrm>
            <a:off x="3238500" y="3270250"/>
            <a:ext cx="5715000" cy="317500"/>
          </a:xfrm>
          <a:prstGeom prst="rect">
            <a:avLst/>
          </a:prstGeom>
        </p:spPr>
      </p:pic>
      <p:pic>
        <p:nvPicPr>
          <p:cNvPr id="6" name="Picture 5"/>
          <p:cNvPicPr>
            <a:picLocks noChangeAspect="1"/>
          </p:cNvPicPr>
          <p:nvPr/>
        </p:nvPicPr>
        <p:blipFill>
          <a:blip r:embed="rId3"/>
          <a:stretch>
            <a:fillRect/>
          </a:stretch>
        </p:blipFill>
        <p:spPr>
          <a:xfrm>
            <a:off x="3076685" y="3609182"/>
            <a:ext cx="6921500" cy="9779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3" name="Content Placeholder 2"/>
          <p:cNvSpPr>
            <a:spLocks noGrp="1"/>
          </p:cNvSpPr>
          <p:nvPr>
            <p:ph idx="1"/>
          </p:nvPr>
        </p:nvSpPr>
        <p:spPr>
          <a:xfrm>
            <a:off x="838200" y="2283619"/>
            <a:ext cx="10515600" cy="4351338"/>
          </a:xfrm>
        </p:spPr>
        <p:txBody>
          <a:bodyPr>
            <a:normAutofit/>
          </a:bodyPr>
          <a:lstStyle/>
          <a:p>
            <a:r>
              <a:rPr lang="ja-JP" altLang="en-US">
                <a:latin typeface="DengXian" panose="02010600030101010101" pitchFamily="2" charset="-122"/>
                <a:ea typeface="DengXian" panose="02010600030101010101" pitchFamily="2" charset="-122"/>
              </a:rPr>
              <a:t>根据变分参数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，模型参数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继续展开，并将展开式的每一项写成一行 </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339225" y="2330917"/>
            <a:ext cx="279400" cy="292100"/>
          </a:xfrm>
          <a:prstGeom prst="rect">
            <a:avLst/>
          </a:prstGeom>
        </p:spPr>
      </p:pic>
      <p:pic>
        <p:nvPicPr>
          <p:cNvPr id="5" name="Picture 4"/>
          <p:cNvPicPr>
            <a:picLocks noChangeAspect="1"/>
          </p:cNvPicPr>
          <p:nvPr/>
        </p:nvPicPr>
        <p:blipFill>
          <a:blip r:embed="rId2"/>
          <a:stretch>
            <a:fillRect/>
          </a:stretch>
        </p:blipFill>
        <p:spPr>
          <a:xfrm>
            <a:off x="4121366" y="2351501"/>
            <a:ext cx="228600" cy="279400"/>
          </a:xfrm>
          <a:prstGeom prst="rect">
            <a:avLst/>
          </a:prstGeom>
        </p:spPr>
      </p:pic>
      <p:pic>
        <p:nvPicPr>
          <p:cNvPr id="6" name="Picture 5"/>
          <p:cNvPicPr>
            <a:picLocks noChangeAspect="1"/>
          </p:cNvPicPr>
          <p:nvPr/>
        </p:nvPicPr>
        <p:blipFill>
          <a:blip r:embed="rId3"/>
          <a:stretch>
            <a:fillRect/>
          </a:stretch>
        </p:blipFill>
        <p:spPr>
          <a:xfrm>
            <a:off x="6226625" y="2402834"/>
            <a:ext cx="215900" cy="215900"/>
          </a:xfrm>
          <a:prstGeom prst="rect">
            <a:avLst/>
          </a:prstGeom>
        </p:spPr>
      </p:pic>
      <p:pic>
        <p:nvPicPr>
          <p:cNvPr id="7" name="Picture 6"/>
          <p:cNvPicPr>
            <a:picLocks noChangeAspect="1"/>
          </p:cNvPicPr>
          <p:nvPr/>
        </p:nvPicPr>
        <p:blipFill>
          <a:blip r:embed="rId4"/>
          <a:stretch>
            <a:fillRect/>
          </a:stretch>
        </p:blipFill>
        <p:spPr>
          <a:xfrm>
            <a:off x="6962568" y="2351501"/>
            <a:ext cx="266700" cy="292100"/>
          </a:xfrm>
          <a:prstGeom prst="rect">
            <a:avLst/>
          </a:prstGeom>
        </p:spPr>
      </p:pic>
      <p:pic>
        <p:nvPicPr>
          <p:cNvPr id="9" name="Picture 8"/>
          <p:cNvPicPr>
            <a:picLocks noChangeAspect="1"/>
          </p:cNvPicPr>
          <p:nvPr/>
        </p:nvPicPr>
        <p:blipFill rotWithShape="1">
          <a:blip r:embed="rId5"/>
          <a:srcRect t="2912" b="20304"/>
          <a:stretch>
            <a:fillRect/>
          </a:stretch>
        </p:blipFill>
        <p:spPr>
          <a:xfrm>
            <a:off x="328914" y="3068221"/>
            <a:ext cx="8801100" cy="3754419"/>
          </a:xfrm>
          <a:prstGeom prst="rect">
            <a:avLst/>
          </a:prstGeom>
        </p:spPr>
      </p:pic>
      <p:pic>
        <p:nvPicPr>
          <p:cNvPr id="10" name="Picture 9"/>
          <p:cNvPicPr>
            <a:picLocks noChangeAspect="1"/>
          </p:cNvPicPr>
          <p:nvPr/>
        </p:nvPicPr>
        <p:blipFill rotWithShape="1">
          <a:blip r:embed="rId5"/>
          <a:srcRect l="18092" t="81464" r="59255" b="1395"/>
          <a:stretch>
            <a:fillRect/>
          </a:stretch>
        </p:blipFill>
        <p:spPr>
          <a:xfrm>
            <a:off x="9009087" y="5992194"/>
            <a:ext cx="1993693" cy="838096"/>
          </a:xfrm>
          <a:prstGeom prst="rect">
            <a:avLst/>
          </a:prstGeom>
        </p:spPr>
      </p:pic>
      <p:pic>
        <p:nvPicPr>
          <p:cNvPr id="11" name="Picture 10"/>
          <p:cNvPicPr>
            <a:picLocks noChangeAspect="1"/>
          </p:cNvPicPr>
          <p:nvPr/>
        </p:nvPicPr>
        <p:blipFill rotWithShape="1">
          <a:blip r:embed="rId5"/>
          <a:srcRect l="88066" t="81465" b="4451"/>
          <a:stretch>
            <a:fillRect/>
          </a:stretch>
        </p:blipFill>
        <p:spPr>
          <a:xfrm>
            <a:off x="11002780" y="6094648"/>
            <a:ext cx="1050345" cy="688608"/>
          </a:xfrm>
          <a:prstGeom prst="rect">
            <a:avLst/>
          </a:prstGeom>
        </p:spPr>
      </p:pic>
      <p:pic>
        <p:nvPicPr>
          <p:cNvPr id="12" name="Content Placeholder 4"/>
          <p:cNvPicPr>
            <a:picLocks noChangeAspect="1"/>
          </p:cNvPicPr>
          <p:nvPr/>
        </p:nvPicPr>
        <p:blipFill>
          <a:blip r:embed="rId6"/>
          <a:stretch>
            <a:fillRect/>
          </a:stretch>
        </p:blipFill>
        <p:spPr>
          <a:xfrm>
            <a:off x="9160674" y="4289264"/>
            <a:ext cx="2413000" cy="800100"/>
          </a:xfrm>
          <a:prstGeom prst="rect">
            <a:avLst/>
          </a:prstGeom>
        </p:spPr>
      </p:pic>
      <p:sp>
        <p:nvSpPr>
          <p:cNvPr id="13" name="Frame 12"/>
          <p:cNvSpPr/>
          <p:nvPr/>
        </p:nvSpPr>
        <p:spPr>
          <a:xfrm>
            <a:off x="9009087" y="4289264"/>
            <a:ext cx="2853999" cy="838096"/>
          </a:xfrm>
          <a:prstGeom prst="frame">
            <a:avLst>
              <a:gd name="adj1" fmla="val 46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8" name="Content Placeholder 7"/>
          <p:cNvPicPr>
            <a:picLocks noGrp="1" noChangeAspect="1"/>
          </p:cNvPicPr>
          <p:nvPr>
            <p:ph idx="1"/>
          </p:nvPr>
        </p:nvPicPr>
        <p:blipFill>
          <a:blip r:embed="rId1"/>
          <a:stretch>
            <a:fillRect/>
          </a:stretch>
        </p:blipFill>
        <p:spPr>
          <a:xfrm>
            <a:off x="2327431" y="2284413"/>
            <a:ext cx="7537137" cy="4351337"/>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6" name="Content Placeholder 5"/>
          <p:cNvPicPr>
            <a:picLocks noGrp="1" noChangeAspect="1"/>
          </p:cNvPicPr>
          <p:nvPr>
            <p:ph idx="1"/>
          </p:nvPr>
        </p:nvPicPr>
        <p:blipFill>
          <a:blip r:embed="rId1"/>
          <a:stretch>
            <a:fillRect/>
          </a:stretch>
        </p:blipFill>
        <p:spPr>
          <a:xfrm>
            <a:off x="1799204" y="2283619"/>
            <a:ext cx="8760846" cy="4351337"/>
          </a:xfrm>
        </p:spPr>
      </p:pic>
      <p:pic>
        <p:nvPicPr>
          <p:cNvPr id="4" name="Picture 3"/>
          <p:cNvPicPr>
            <a:picLocks noChangeAspect="1"/>
          </p:cNvPicPr>
          <p:nvPr/>
        </p:nvPicPr>
        <p:blipFill>
          <a:blip r:embed="rId2"/>
          <a:stretch>
            <a:fillRect/>
          </a:stretch>
        </p:blipFill>
        <p:spPr>
          <a:xfrm>
            <a:off x="1631950" y="2312927"/>
            <a:ext cx="8928100" cy="5842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9" name="Content Placeholder 8"/>
          <p:cNvPicPr>
            <a:picLocks noGrp="1" noChangeAspect="1"/>
          </p:cNvPicPr>
          <p:nvPr>
            <p:ph idx="1"/>
          </p:nvPr>
        </p:nvPicPr>
        <p:blipFill>
          <a:blip r:embed="rId1"/>
          <a:stretch>
            <a:fillRect/>
          </a:stretch>
        </p:blipFill>
        <p:spPr>
          <a:xfrm>
            <a:off x="2437388" y="2284413"/>
            <a:ext cx="7317224" cy="4351337"/>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4" name="Content Placeholder 3"/>
          <p:cNvPicPr>
            <a:picLocks noGrp="1" noChangeAspect="1"/>
          </p:cNvPicPr>
          <p:nvPr>
            <p:ph idx="1"/>
          </p:nvPr>
        </p:nvPicPr>
        <p:blipFill>
          <a:blip r:embed="rId1"/>
          <a:stretch>
            <a:fillRect/>
          </a:stretch>
        </p:blipFill>
        <p:spPr>
          <a:xfrm>
            <a:off x="1416050" y="2398713"/>
            <a:ext cx="9359900" cy="30988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pic>
        <p:nvPicPr>
          <p:cNvPr id="4" name="Content Placeholder 3"/>
          <p:cNvPicPr>
            <a:picLocks noGrp="1" noChangeAspect="1"/>
          </p:cNvPicPr>
          <p:nvPr>
            <p:ph idx="1"/>
          </p:nvPr>
        </p:nvPicPr>
        <p:blipFill>
          <a:blip r:embed="rId1"/>
          <a:stretch>
            <a:fillRect/>
          </a:stretch>
        </p:blipFill>
        <p:spPr>
          <a:xfrm>
            <a:off x="2077284" y="2284413"/>
            <a:ext cx="8037432" cy="4351337"/>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838200" y="2283619"/>
            <a:ext cx="10515600" cy="4351338"/>
          </a:xfrm>
        </p:spPr>
        <p:txBody>
          <a:bodyPr/>
          <a:lstStyle/>
          <a:p>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变分参数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的估计</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首先通过证据下界最优化估计参数</a:t>
            </a:r>
            <a:r>
              <a:rPr lang="zh-CN" altLang="en-US" dirty="0">
                <a:latin typeface="DengXian" panose="02010600030101010101" pitchFamily="2" charset="-122"/>
                <a:ea typeface="DengXian" panose="02010600030101010101" pitchFamily="2" charset="-122"/>
              </a:rPr>
              <a:t>   。</a:t>
            </a:r>
            <a:endParaRPr lang="en-GB" altLang="ja-JP" dirty="0">
              <a:latin typeface="DengXian" panose="02010600030101010101" pitchFamily="2" charset="-122"/>
              <a:ea typeface="DengXian" panose="02010600030101010101" pitchFamily="2" charset="-122"/>
            </a:endParaRPr>
          </a:p>
          <a:p>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表示第</a:t>
            </a:r>
            <a:r>
              <a:rPr lang="en-US"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个位置的单词是由第</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个话题生成的概率</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考虑式（</a:t>
            </a:r>
            <a:r>
              <a:rPr lang="en-US" altLang="ja-JP" dirty="0">
                <a:latin typeface="DengXian" panose="02010600030101010101" pitchFamily="2" charset="-122"/>
                <a:ea typeface="DengXian" panose="02010600030101010101" pitchFamily="2" charset="-122"/>
              </a:rPr>
              <a:t>20.47</a:t>
            </a:r>
            <a:r>
              <a:rPr lang="ja-JP" altLang="en-US">
                <a:latin typeface="DengXian" panose="02010600030101010101" pitchFamily="2" charset="-122"/>
                <a:ea typeface="DengXian" panose="02010600030101010101" pitchFamily="2" charset="-122"/>
              </a:rPr>
              <a:t>）关于</a:t>
            </a:r>
            <a:r>
              <a:rPr lang="en-US"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的最大化，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满足约束条件</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1"/>
          <a:stretch>
            <a:fillRect/>
          </a:stretch>
        </p:blipFill>
        <p:spPr>
          <a:xfrm>
            <a:off x="3010979" y="2398713"/>
            <a:ext cx="279400" cy="292100"/>
          </a:xfrm>
          <a:prstGeom prst="rect">
            <a:avLst/>
          </a:prstGeom>
        </p:spPr>
      </p:pic>
      <p:pic>
        <p:nvPicPr>
          <p:cNvPr id="6" name="Picture 5"/>
          <p:cNvPicPr>
            <a:picLocks noChangeAspect="1"/>
          </p:cNvPicPr>
          <p:nvPr/>
        </p:nvPicPr>
        <p:blipFill>
          <a:blip r:embed="rId2"/>
          <a:stretch>
            <a:fillRect/>
          </a:stretch>
        </p:blipFill>
        <p:spPr>
          <a:xfrm>
            <a:off x="3793120" y="2419297"/>
            <a:ext cx="228600" cy="279400"/>
          </a:xfrm>
          <a:prstGeom prst="rect">
            <a:avLst/>
          </a:prstGeom>
        </p:spPr>
      </p:pic>
      <p:pic>
        <p:nvPicPr>
          <p:cNvPr id="7" name="Picture 6"/>
          <p:cNvPicPr>
            <a:picLocks noChangeAspect="1"/>
          </p:cNvPicPr>
          <p:nvPr/>
        </p:nvPicPr>
        <p:blipFill>
          <a:blip r:embed="rId2"/>
          <a:stretch>
            <a:fillRect/>
          </a:stretch>
        </p:blipFill>
        <p:spPr>
          <a:xfrm>
            <a:off x="6558092" y="3373324"/>
            <a:ext cx="228600" cy="279400"/>
          </a:xfrm>
          <a:prstGeom prst="rect">
            <a:avLst/>
          </a:prstGeom>
        </p:spPr>
      </p:pic>
      <p:pic>
        <p:nvPicPr>
          <p:cNvPr id="3" name="Picture 2"/>
          <p:cNvPicPr>
            <a:picLocks noChangeAspect="1"/>
          </p:cNvPicPr>
          <p:nvPr/>
        </p:nvPicPr>
        <p:blipFill>
          <a:blip r:embed="rId3"/>
          <a:stretch>
            <a:fillRect/>
          </a:stretch>
        </p:blipFill>
        <p:spPr>
          <a:xfrm>
            <a:off x="1224471" y="3916703"/>
            <a:ext cx="444500" cy="266700"/>
          </a:xfrm>
          <a:prstGeom prst="rect">
            <a:avLst/>
          </a:prstGeom>
        </p:spPr>
      </p:pic>
      <p:pic>
        <p:nvPicPr>
          <p:cNvPr id="8" name="Picture 7"/>
          <p:cNvPicPr>
            <a:picLocks noChangeAspect="1"/>
          </p:cNvPicPr>
          <p:nvPr/>
        </p:nvPicPr>
        <p:blipFill>
          <a:blip r:embed="rId3"/>
          <a:stretch>
            <a:fillRect/>
          </a:stretch>
        </p:blipFill>
        <p:spPr>
          <a:xfrm>
            <a:off x="3400155" y="4287582"/>
            <a:ext cx="444500" cy="266700"/>
          </a:xfrm>
          <a:prstGeom prst="rect">
            <a:avLst/>
          </a:prstGeom>
        </p:spPr>
      </p:pic>
      <p:pic>
        <p:nvPicPr>
          <p:cNvPr id="9" name="Picture 8"/>
          <p:cNvPicPr>
            <a:picLocks noChangeAspect="1"/>
          </p:cNvPicPr>
          <p:nvPr/>
        </p:nvPicPr>
        <p:blipFill>
          <a:blip r:embed="rId3"/>
          <a:stretch>
            <a:fillRect/>
          </a:stretch>
        </p:blipFill>
        <p:spPr>
          <a:xfrm>
            <a:off x="5586714" y="4287582"/>
            <a:ext cx="444500" cy="266700"/>
          </a:xfrm>
          <a:prstGeom prst="rect">
            <a:avLst/>
          </a:prstGeom>
        </p:spPr>
      </p:pic>
      <p:pic>
        <p:nvPicPr>
          <p:cNvPr id="10" name="Picture 9"/>
          <p:cNvPicPr>
            <a:picLocks noChangeAspect="1"/>
          </p:cNvPicPr>
          <p:nvPr/>
        </p:nvPicPr>
        <p:blipFill rotWithShape="1">
          <a:blip r:embed="rId4"/>
          <a:srcRect t="-1" r="5377" b="4565"/>
          <a:stretch>
            <a:fillRect/>
          </a:stretch>
        </p:blipFill>
        <p:spPr>
          <a:xfrm>
            <a:off x="6096000" y="4691402"/>
            <a:ext cx="1117600" cy="7514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838200" y="2283619"/>
            <a:ext cx="10515600" cy="4351338"/>
          </a:xfrm>
        </p:spPr>
        <p:txBody>
          <a:bodyPr/>
          <a:lstStyle/>
          <a:p>
            <a:r>
              <a:rPr lang="ja-JP" altLang="en-US">
                <a:latin typeface="DengXian" panose="02010600030101010101" pitchFamily="2" charset="-122"/>
                <a:ea typeface="DengXian" panose="02010600030101010101" pitchFamily="2" charset="-122"/>
              </a:rPr>
              <a:t>包含</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的约束最优化问题拉格朗日函数为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这里</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是（在第</a:t>
            </a:r>
            <a:r>
              <a:rPr lang="en-US" altLang="zh-CN" dirty="0">
                <a:latin typeface="DengXian" panose="02010600030101010101" pitchFamily="2" charset="-122"/>
                <a:ea typeface="DengXian" panose="02010600030101010101" pitchFamily="2" charset="-122"/>
              </a:rPr>
              <a:t>n</a:t>
            </a:r>
            <a:r>
              <a:rPr lang="ja-JP" altLang="en-US">
                <a:latin typeface="DengXian" panose="02010600030101010101" pitchFamily="2" charset="-122"/>
                <a:ea typeface="DengXian" panose="02010600030101010101" pitchFamily="2" charset="-122"/>
              </a:rPr>
              <a:t>个位置）由第</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个话题生成第</a:t>
            </a:r>
            <a:r>
              <a:rPr lang="en-GB" altLang="ja-JP" dirty="0">
                <a:latin typeface="DengXian" panose="02010600030101010101" pitchFamily="2" charset="-122"/>
                <a:ea typeface="DengXian" panose="02010600030101010101" pitchFamily="2" charset="-122"/>
              </a:rPr>
              <a:t>v</a:t>
            </a:r>
            <a:r>
              <a:rPr lang="ja-JP" altLang="en-US">
                <a:latin typeface="DengXian" panose="02010600030101010101" pitchFamily="2" charset="-122"/>
                <a:ea typeface="DengXian" panose="02010600030101010101" pitchFamily="2" charset="-122"/>
              </a:rPr>
              <a:t>个单词的概率 </a:t>
            </a:r>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对</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求偏导数得</a:t>
            </a:r>
            <a:endParaRPr lang="en-US" dirty="0">
              <a:latin typeface="DengXian" panose="02010600030101010101" pitchFamily="2" charset="-122"/>
              <a:ea typeface="DengXian" panose="02010600030101010101" pitchFamily="2" charset="-122"/>
            </a:endParaRPr>
          </a:p>
        </p:txBody>
      </p:sp>
      <p:pic>
        <p:nvPicPr>
          <p:cNvPr id="11" name="Picture 10"/>
          <p:cNvPicPr>
            <a:picLocks noChangeAspect="1"/>
          </p:cNvPicPr>
          <p:nvPr/>
        </p:nvPicPr>
        <p:blipFill>
          <a:blip r:embed="rId1"/>
          <a:stretch>
            <a:fillRect/>
          </a:stretch>
        </p:blipFill>
        <p:spPr>
          <a:xfrm>
            <a:off x="1921856" y="2345732"/>
            <a:ext cx="444500" cy="266700"/>
          </a:xfrm>
          <a:prstGeom prst="rect">
            <a:avLst/>
          </a:prstGeom>
        </p:spPr>
      </p:pic>
      <p:pic>
        <p:nvPicPr>
          <p:cNvPr id="13" name="Picture 12"/>
          <p:cNvPicPr>
            <a:picLocks noChangeAspect="1"/>
          </p:cNvPicPr>
          <p:nvPr/>
        </p:nvPicPr>
        <p:blipFill>
          <a:blip r:embed="rId2"/>
          <a:stretch>
            <a:fillRect/>
          </a:stretch>
        </p:blipFill>
        <p:spPr>
          <a:xfrm>
            <a:off x="1797050" y="2781300"/>
            <a:ext cx="8597900" cy="1295400"/>
          </a:xfrm>
          <a:prstGeom prst="rect">
            <a:avLst/>
          </a:prstGeom>
        </p:spPr>
      </p:pic>
      <p:pic>
        <p:nvPicPr>
          <p:cNvPr id="14" name="Picture 13"/>
          <p:cNvPicPr>
            <a:picLocks noChangeAspect="1"/>
          </p:cNvPicPr>
          <p:nvPr/>
        </p:nvPicPr>
        <p:blipFill>
          <a:blip r:embed="rId3"/>
          <a:stretch>
            <a:fillRect/>
          </a:stretch>
        </p:blipFill>
        <p:spPr>
          <a:xfrm>
            <a:off x="1934556" y="4459287"/>
            <a:ext cx="431800" cy="292100"/>
          </a:xfrm>
          <a:prstGeom prst="rect">
            <a:avLst/>
          </a:prstGeom>
        </p:spPr>
      </p:pic>
      <p:pic>
        <p:nvPicPr>
          <p:cNvPr id="15" name="Picture 14"/>
          <p:cNvPicPr>
            <a:picLocks noChangeAspect="1"/>
          </p:cNvPicPr>
          <p:nvPr/>
        </p:nvPicPr>
        <p:blipFill>
          <a:blip r:embed="rId1"/>
          <a:stretch>
            <a:fillRect/>
          </a:stretch>
        </p:blipFill>
        <p:spPr>
          <a:xfrm>
            <a:off x="1574800" y="4955778"/>
            <a:ext cx="444500" cy="266700"/>
          </a:xfrm>
          <a:prstGeom prst="rect">
            <a:avLst/>
          </a:prstGeom>
        </p:spPr>
      </p:pic>
      <p:pic>
        <p:nvPicPr>
          <p:cNvPr id="16" name="Picture 15"/>
          <p:cNvPicPr>
            <a:picLocks noChangeAspect="1"/>
          </p:cNvPicPr>
          <p:nvPr/>
        </p:nvPicPr>
        <p:blipFill>
          <a:blip r:embed="rId4"/>
          <a:stretch>
            <a:fillRect/>
          </a:stretch>
        </p:blipFill>
        <p:spPr>
          <a:xfrm>
            <a:off x="3111500" y="5410200"/>
            <a:ext cx="5969000" cy="7493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算法推导</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838200" y="2283619"/>
            <a:ext cx="10515600" cy="4351338"/>
          </a:xfrm>
        </p:spPr>
        <p:txBody>
          <a:bodyPr/>
          <a:lstStyle/>
          <a:p>
            <a:r>
              <a:rPr lang="ja-JP" altLang="en-US">
                <a:latin typeface="DengXian" panose="02010600030101010101" pitchFamily="2" charset="-122"/>
                <a:ea typeface="DengXian" panose="02010600030101010101" pitchFamily="2" charset="-122"/>
              </a:rPr>
              <a:t>令偏导数为零，得到参数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的估计值 </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接着通过证据下界最优化估计参数</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是第</a:t>
            </a:r>
            <a:r>
              <a:rPr lang="en-US"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个话题的狄利克雷分布参数。考虑式（</a:t>
            </a:r>
            <a:r>
              <a:rPr lang="en-US" altLang="ja-JP" dirty="0">
                <a:latin typeface="DengXian" panose="02010600030101010101" pitchFamily="2" charset="-122"/>
                <a:ea typeface="DengXian" panose="02010600030101010101" pitchFamily="2" charset="-122"/>
              </a:rPr>
              <a:t>20.47</a:t>
            </a:r>
            <a:r>
              <a:rPr lang="ja-JP" altLang="en-US">
                <a:latin typeface="DengXian" panose="02010600030101010101" pitchFamily="2" charset="-122"/>
                <a:ea typeface="DengXian" panose="02010600030101010101" pitchFamily="2" charset="-122"/>
              </a:rPr>
              <a:t>）关于</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的最大化 </a:t>
            </a:r>
            <a:endParaRPr lang="en-US" dirty="0">
              <a:latin typeface="DengXian" panose="02010600030101010101" pitchFamily="2" charset="-122"/>
              <a:ea typeface="DengXian" panose="02010600030101010101" pitchFamily="2" charset="-122"/>
            </a:endParaRPr>
          </a:p>
        </p:txBody>
      </p:sp>
      <p:pic>
        <p:nvPicPr>
          <p:cNvPr id="6" name="Picture 5"/>
          <p:cNvPicPr>
            <a:picLocks noChangeAspect="1"/>
          </p:cNvPicPr>
          <p:nvPr/>
        </p:nvPicPr>
        <p:blipFill>
          <a:blip r:embed="rId1"/>
          <a:stretch>
            <a:fillRect/>
          </a:stretch>
        </p:blipFill>
        <p:spPr>
          <a:xfrm>
            <a:off x="5142214" y="2398713"/>
            <a:ext cx="444500" cy="266700"/>
          </a:xfrm>
          <a:prstGeom prst="rect">
            <a:avLst/>
          </a:prstGeom>
        </p:spPr>
      </p:pic>
      <p:pic>
        <p:nvPicPr>
          <p:cNvPr id="3" name="Picture 2"/>
          <p:cNvPicPr>
            <a:picLocks noChangeAspect="1"/>
          </p:cNvPicPr>
          <p:nvPr/>
        </p:nvPicPr>
        <p:blipFill>
          <a:blip r:embed="rId2"/>
          <a:stretch>
            <a:fillRect/>
          </a:stretch>
        </p:blipFill>
        <p:spPr>
          <a:xfrm>
            <a:off x="3014964" y="2780507"/>
            <a:ext cx="4254500" cy="952500"/>
          </a:xfrm>
          <a:prstGeom prst="rect">
            <a:avLst/>
          </a:prstGeom>
        </p:spPr>
      </p:pic>
      <p:pic>
        <p:nvPicPr>
          <p:cNvPr id="7" name="Picture 6"/>
          <p:cNvPicPr>
            <a:picLocks noChangeAspect="1"/>
          </p:cNvPicPr>
          <p:nvPr/>
        </p:nvPicPr>
        <p:blipFill>
          <a:blip r:embed="rId3"/>
          <a:stretch>
            <a:fillRect/>
          </a:stretch>
        </p:blipFill>
        <p:spPr>
          <a:xfrm>
            <a:off x="6566979" y="3910695"/>
            <a:ext cx="279400" cy="292100"/>
          </a:xfrm>
          <a:prstGeom prst="rect">
            <a:avLst/>
          </a:prstGeom>
        </p:spPr>
      </p:pic>
      <p:pic>
        <p:nvPicPr>
          <p:cNvPr id="8" name="Picture 7"/>
          <p:cNvPicPr>
            <a:picLocks noChangeAspect="1"/>
          </p:cNvPicPr>
          <p:nvPr/>
        </p:nvPicPr>
        <p:blipFill>
          <a:blip r:embed="rId4"/>
          <a:stretch>
            <a:fillRect/>
          </a:stretch>
        </p:blipFill>
        <p:spPr>
          <a:xfrm>
            <a:off x="7240435" y="3885296"/>
            <a:ext cx="330200" cy="317500"/>
          </a:xfrm>
          <a:prstGeom prst="rect">
            <a:avLst/>
          </a:prstGeom>
        </p:spPr>
      </p:pic>
      <p:pic>
        <p:nvPicPr>
          <p:cNvPr id="10" name="Picture 9"/>
          <p:cNvPicPr>
            <a:picLocks noChangeAspect="1"/>
          </p:cNvPicPr>
          <p:nvPr/>
        </p:nvPicPr>
        <p:blipFill>
          <a:blip r:embed="rId4"/>
          <a:stretch>
            <a:fillRect/>
          </a:stretch>
        </p:blipFill>
        <p:spPr>
          <a:xfrm>
            <a:off x="6633728" y="4300538"/>
            <a:ext cx="330200" cy="317500"/>
          </a:xfrm>
          <a:prstGeom prst="rect">
            <a:avLst/>
          </a:prstGeom>
        </p:spPr>
      </p:pic>
      <p:pic>
        <p:nvPicPr>
          <p:cNvPr id="9" name="Picture 8"/>
          <p:cNvPicPr>
            <a:picLocks noChangeAspect="1"/>
          </p:cNvPicPr>
          <p:nvPr/>
        </p:nvPicPr>
        <p:blipFill>
          <a:blip r:embed="rId5"/>
          <a:stretch>
            <a:fillRect/>
          </a:stretch>
        </p:blipFill>
        <p:spPr>
          <a:xfrm>
            <a:off x="1530350" y="4638394"/>
            <a:ext cx="9131300" cy="20193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9547</Words>
  <Application>WPS 演示</Application>
  <PresentationFormat>Widescreen</PresentationFormat>
  <Paragraphs>793</Paragraphs>
  <Slides>106</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106</vt:i4>
      </vt:variant>
    </vt:vector>
  </HeadingPairs>
  <TitlesOfParts>
    <vt:vector size="116" baseType="lpstr">
      <vt:lpstr>Arial</vt:lpstr>
      <vt:lpstr>宋体</vt:lpstr>
      <vt:lpstr>Wingdings</vt:lpstr>
      <vt:lpstr>DengXian</vt:lpstr>
      <vt:lpstr>Calibri</vt:lpstr>
      <vt:lpstr>微软雅黑</vt:lpstr>
      <vt:lpstr>Arial Unicode MS</vt:lpstr>
      <vt:lpstr>等线</vt:lpstr>
      <vt:lpstr>Calibri Light</vt:lpstr>
      <vt:lpstr>Office Theme</vt:lpstr>
      <vt:lpstr>PowerPoint 演示文稿</vt:lpstr>
      <vt:lpstr>潜在狄利克雷分配</vt:lpstr>
      <vt:lpstr>潜在狄利克雷分配</vt:lpstr>
      <vt:lpstr>潜在狄利克雷分配</vt:lpstr>
      <vt:lpstr>潜在狄利克雷分配</vt:lpstr>
      <vt:lpstr>狄利克雷分布</vt:lpstr>
      <vt:lpstr>分布定义</vt:lpstr>
      <vt:lpstr>分布定义</vt:lpstr>
      <vt:lpstr>分布定义</vt:lpstr>
      <vt:lpstr>分布定义</vt:lpstr>
      <vt:lpstr>分布定义</vt:lpstr>
      <vt:lpstr>分布定义</vt:lpstr>
      <vt:lpstr>分布定义</vt:lpstr>
      <vt:lpstr>分布定义</vt:lpstr>
      <vt:lpstr>分布定义</vt:lpstr>
      <vt:lpstr>分布定义</vt:lpstr>
      <vt:lpstr>分布定义</vt:lpstr>
      <vt:lpstr>共扼先验</vt:lpstr>
      <vt:lpstr>共扼先验</vt:lpstr>
      <vt:lpstr>共扼先验</vt:lpstr>
      <vt:lpstr>共扼先验</vt:lpstr>
      <vt:lpstr>共扼先验</vt:lpstr>
      <vt:lpstr>共扼先验</vt:lpstr>
      <vt:lpstr>潜在狄利克雷分配模型</vt:lpstr>
      <vt:lpstr>基本想法</vt:lpstr>
      <vt:lpstr>基本想法</vt:lpstr>
      <vt:lpstr>基本想法</vt:lpstr>
      <vt:lpstr>基本想法</vt:lpstr>
      <vt:lpstr>基本想法</vt:lpstr>
      <vt:lpstr>模型定义</vt:lpstr>
      <vt:lpstr>基本想法</vt:lpstr>
      <vt:lpstr>基本想法</vt:lpstr>
      <vt:lpstr>基本想法</vt:lpstr>
      <vt:lpstr>基本想法</vt:lpstr>
      <vt:lpstr>基本想法</vt:lpstr>
      <vt:lpstr>LDA的文本生成算法</vt:lpstr>
      <vt:lpstr>LDA的文本生成算法</vt:lpstr>
      <vt:lpstr>概率图模型</vt:lpstr>
      <vt:lpstr>概率图模型</vt:lpstr>
      <vt:lpstr>概率图模型</vt:lpstr>
      <vt:lpstr>随机变量序列的可交换性 </vt:lpstr>
      <vt:lpstr>随机变量序列的可交换性 </vt:lpstr>
      <vt:lpstr>随机变量序列的可交换性 </vt:lpstr>
      <vt:lpstr>概率公式</vt:lpstr>
      <vt:lpstr>概率公式</vt:lpstr>
      <vt:lpstr>概率公式</vt:lpstr>
      <vt:lpstr>概率公式</vt:lpstr>
      <vt:lpstr>LDA的吉布斯抽样算法 </vt:lpstr>
      <vt:lpstr>LDA的吉布斯抽样算法 </vt:lpstr>
      <vt:lpstr>基本想法</vt:lpstr>
      <vt:lpstr>基本想法</vt:lpstr>
      <vt:lpstr>基本想法</vt:lpstr>
      <vt:lpstr>算法的主要部分</vt:lpstr>
      <vt:lpstr>抽样分布的表达式</vt:lpstr>
      <vt:lpstr>抽样分布的表达式</vt:lpstr>
      <vt:lpstr>抽样分布的表达式</vt:lpstr>
      <vt:lpstr>抽样分布的表达式</vt:lpstr>
      <vt:lpstr>抽样分布的表达式</vt:lpstr>
      <vt:lpstr>抽样分布的表达式</vt:lpstr>
      <vt:lpstr>满条件分布的表达式</vt:lpstr>
      <vt:lpstr>满条件分布的表达式</vt:lpstr>
      <vt:lpstr>算法的后处理</vt:lpstr>
      <vt:lpstr>算法的后处理</vt:lpstr>
      <vt:lpstr>算法的后处理</vt:lpstr>
      <vt:lpstr>算法的后处理</vt:lpstr>
      <vt:lpstr>算法</vt:lpstr>
      <vt:lpstr>算法</vt:lpstr>
      <vt:lpstr>LDA吉布斯抽样算法</vt:lpstr>
      <vt:lpstr>LDA吉布斯抽样算法</vt:lpstr>
      <vt:lpstr>LDA吉布斯抽样算法</vt:lpstr>
      <vt:lpstr>LDA的变分EM算法 </vt:lpstr>
      <vt:lpstr>变分推理</vt:lpstr>
      <vt:lpstr>变分推理</vt:lpstr>
      <vt:lpstr>变分推理</vt:lpstr>
      <vt:lpstr>变分推理</vt:lpstr>
      <vt:lpstr>变分推理</vt:lpstr>
      <vt:lpstr>变分推理</vt:lpstr>
      <vt:lpstr>变分推理</vt:lpstr>
      <vt:lpstr>变分推理</vt:lpstr>
      <vt:lpstr>变分推理</vt:lpstr>
      <vt:lpstr>变分EM算法</vt:lpstr>
      <vt:lpstr>变分EM算法</vt:lpstr>
      <vt:lpstr>变分EM算法</vt:lpstr>
      <vt:lpstr>变分EM算法</vt:lpstr>
      <vt:lpstr>变分EM算法</vt:lpstr>
      <vt:lpstr>算法推导</vt:lpstr>
      <vt:lpstr>算法推导</vt:lpstr>
      <vt:lpstr>算法推导</vt:lpstr>
      <vt:lpstr>算法推导</vt:lpstr>
      <vt:lpstr>算法推导</vt:lpstr>
      <vt:lpstr>算法推导</vt:lpstr>
      <vt:lpstr>算法推导</vt:lpstr>
      <vt:lpstr>算法推导</vt:lpstr>
      <vt:lpstr>算法推导</vt:lpstr>
      <vt:lpstr>算法推导</vt:lpstr>
      <vt:lpstr>算法推导</vt:lpstr>
      <vt:lpstr>算法推导</vt:lpstr>
      <vt:lpstr>算法推导</vt:lpstr>
      <vt:lpstr>算法推导</vt:lpstr>
      <vt:lpstr>算法推导</vt:lpstr>
      <vt:lpstr>LDA的变分参数估计算法</vt:lpstr>
      <vt:lpstr>算法推导</vt:lpstr>
      <vt:lpstr>算法推导</vt:lpstr>
      <vt:lpstr>算法推导</vt:lpstr>
      <vt:lpstr>算法推导</vt:lpstr>
      <vt:lpstr>LDA的变分EM算法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王倩</cp:lastModifiedBy>
  <cp:revision>48</cp:revision>
  <dcterms:created xsi:type="dcterms:W3CDTF">2019-09-02T07:30:00Z</dcterms:created>
  <dcterms:modified xsi:type="dcterms:W3CDTF">2019-09-12T06:28:27Z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